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87" r:id="rId4"/>
    <p:sldId id="295" r:id="rId5"/>
    <p:sldId id="270" r:id="rId6"/>
    <p:sldId id="296" r:id="rId7"/>
    <p:sldId id="301" r:id="rId8"/>
    <p:sldId id="272" r:id="rId9"/>
    <p:sldId id="299" r:id="rId10"/>
    <p:sldId id="300" r:id="rId11"/>
    <p:sldId id="302" r:id="rId12"/>
    <p:sldId id="261" r:id="rId13"/>
  </p:sldIdLst>
  <p:sldSz cx="9144000" cy="5143500" type="screen16x9"/>
  <p:notesSz cx="6858000" cy="9144000"/>
  <p:defaultTextStyle>
    <a:defPPr>
      <a:defRPr lang="zh-CN"/>
    </a:defPPr>
    <a:lvl1pPr marL="0" algn="l" defTabSz="914350" rtl="0" eaLnBrk="1" latinLnBrk="0" hangingPunct="1">
      <a:defRPr sz="1800" kern="1200">
        <a:solidFill>
          <a:schemeClr val="tx1"/>
        </a:solidFill>
        <a:latin typeface="+mn-lt"/>
        <a:ea typeface="+mn-ea"/>
        <a:cs typeface="+mn-cs"/>
      </a:defRPr>
    </a:lvl1pPr>
    <a:lvl2pPr marL="457175" algn="l" defTabSz="914350" rtl="0" eaLnBrk="1" latinLnBrk="0" hangingPunct="1">
      <a:defRPr sz="1800" kern="1200">
        <a:solidFill>
          <a:schemeClr val="tx1"/>
        </a:solidFill>
        <a:latin typeface="+mn-lt"/>
        <a:ea typeface="+mn-ea"/>
        <a:cs typeface="+mn-cs"/>
      </a:defRPr>
    </a:lvl2pPr>
    <a:lvl3pPr marL="914350" algn="l" defTabSz="914350" rtl="0" eaLnBrk="1" latinLnBrk="0" hangingPunct="1">
      <a:defRPr sz="1800" kern="1200">
        <a:solidFill>
          <a:schemeClr val="tx1"/>
        </a:solidFill>
        <a:latin typeface="+mn-lt"/>
        <a:ea typeface="+mn-ea"/>
        <a:cs typeface="+mn-cs"/>
      </a:defRPr>
    </a:lvl3pPr>
    <a:lvl4pPr marL="1371525" algn="l" defTabSz="914350" rtl="0" eaLnBrk="1" latinLnBrk="0" hangingPunct="1">
      <a:defRPr sz="1800" kern="1200">
        <a:solidFill>
          <a:schemeClr val="tx1"/>
        </a:solidFill>
        <a:latin typeface="+mn-lt"/>
        <a:ea typeface="+mn-ea"/>
        <a:cs typeface="+mn-cs"/>
      </a:defRPr>
    </a:lvl4pPr>
    <a:lvl5pPr marL="1828699" algn="l" defTabSz="914350" rtl="0" eaLnBrk="1" latinLnBrk="0" hangingPunct="1">
      <a:defRPr sz="1800" kern="1200">
        <a:solidFill>
          <a:schemeClr val="tx1"/>
        </a:solidFill>
        <a:latin typeface="+mn-lt"/>
        <a:ea typeface="+mn-ea"/>
        <a:cs typeface="+mn-cs"/>
      </a:defRPr>
    </a:lvl5pPr>
    <a:lvl6pPr marL="2285874" algn="l" defTabSz="914350" rtl="0" eaLnBrk="1" latinLnBrk="0" hangingPunct="1">
      <a:defRPr sz="1800" kern="1200">
        <a:solidFill>
          <a:schemeClr val="tx1"/>
        </a:solidFill>
        <a:latin typeface="+mn-lt"/>
        <a:ea typeface="+mn-ea"/>
        <a:cs typeface="+mn-cs"/>
      </a:defRPr>
    </a:lvl6pPr>
    <a:lvl7pPr marL="2743049" algn="l" defTabSz="914350" rtl="0" eaLnBrk="1" latinLnBrk="0" hangingPunct="1">
      <a:defRPr sz="1800" kern="1200">
        <a:solidFill>
          <a:schemeClr val="tx1"/>
        </a:solidFill>
        <a:latin typeface="+mn-lt"/>
        <a:ea typeface="+mn-ea"/>
        <a:cs typeface="+mn-cs"/>
      </a:defRPr>
    </a:lvl7pPr>
    <a:lvl8pPr marL="3200224" algn="l" defTabSz="914350" rtl="0" eaLnBrk="1" latinLnBrk="0" hangingPunct="1">
      <a:defRPr sz="1800" kern="1200">
        <a:solidFill>
          <a:schemeClr val="tx1"/>
        </a:solidFill>
        <a:latin typeface="+mn-lt"/>
        <a:ea typeface="+mn-ea"/>
        <a:cs typeface="+mn-cs"/>
      </a:defRPr>
    </a:lvl8pPr>
    <a:lvl9pPr marL="3657399" algn="l" defTabSz="91435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34" autoAdjust="0"/>
  </p:normalViewPr>
  <p:slideViewPr>
    <p:cSldViewPr>
      <p:cViewPr>
        <p:scale>
          <a:sx n="100" d="100"/>
          <a:sy n="100" d="100"/>
        </p:scale>
        <p:origin x="-3780" y="-1674"/>
      </p:cViewPr>
      <p:guideLst>
        <p:guide orient="horz" pos="1621"/>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 /><Relationship Id="rId2" Type="http://schemas.openxmlformats.org/officeDocument/2006/relationships/tags" Target="../tags/tag2.xml" /><Relationship Id="rId1" Type="http://schemas.openxmlformats.org/officeDocument/2006/relationships/tags" Target="../tags/tag1.xml" /><Relationship Id="rId5" Type="http://schemas.openxmlformats.org/officeDocument/2006/relationships/image" Target="../media/image2.png" /><Relationship Id="rId4" Type="http://schemas.openxmlformats.org/officeDocument/2006/relationships/image" Target="../media/image1.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开始页">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pPr/>
              <a:t>2022/1/25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1" y="4584098"/>
            <a:ext cx="2133600" cy="273845"/>
          </a:xfrm>
        </p:spPr>
        <p:txBody>
          <a:bodyPr/>
          <a:lstStyle/>
          <a:p>
            <a:fld id="{530820CF-B880-4189-942D-D702A7CBA730}" type="datetimeFigureOut">
              <a:rPr lang="zh-CN" altLang="en-US" smtClean="0"/>
              <a:pPr/>
              <a:t>2022/1/25</a:t>
            </a:fld>
            <a:endParaRPr lang="zh-CN" altLang="en-US"/>
          </a:p>
        </p:txBody>
      </p:sp>
      <p:sp>
        <p:nvSpPr>
          <p:cNvPr id="5" name="页脚占位符 4"/>
          <p:cNvSpPr>
            <a:spLocks noGrp="1"/>
          </p:cNvSpPr>
          <p:nvPr>
            <p:ph type="ftr" sz="quarter" idx="11"/>
          </p:nvPr>
        </p:nvSpPr>
        <p:spPr>
          <a:xfrm>
            <a:off x="3124201" y="4584098"/>
            <a:ext cx="2895600" cy="273845"/>
          </a:xfrm>
        </p:spPr>
        <p:txBody>
          <a:bodyPr/>
          <a:lstStyle/>
          <a:p>
            <a:endParaRPr lang="zh-CN" altLang="en-US"/>
          </a:p>
        </p:txBody>
      </p:sp>
      <p:sp>
        <p:nvSpPr>
          <p:cNvPr id="6" name="灯片编号占位符 5"/>
          <p:cNvSpPr>
            <a:spLocks noGrp="1"/>
          </p:cNvSpPr>
          <p:nvPr>
            <p:ph type="sldNum" sz="quarter" idx="12"/>
          </p:nvPr>
        </p:nvSpPr>
        <p:spPr>
          <a:xfrm>
            <a:off x="6553201" y="4584098"/>
            <a:ext cx="2133600" cy="273845"/>
          </a:xfrm>
        </p:spPr>
        <p:txBody>
          <a:bodyPr/>
          <a:lstStyle/>
          <a:p>
            <a:fld id="{0C913308-F349-4B6D-A68A-DD1791B4A57B}" type="slidenum">
              <a:rPr lang="zh-CN" altLang="en-US" smtClean="0"/>
              <a:pPr/>
              <a:t>‹#›</a:t>
            </a:fld>
            <a:endParaRPr lang="zh-CN" altLang="en-US"/>
          </a:p>
        </p:txBody>
      </p:sp>
      <p:sp>
        <p:nvSpPr>
          <p:cNvPr id="16" name="任意多边形 15"/>
          <p:cNvSpPr/>
          <p:nvPr userDrawn="1">
            <p:custDataLst>
              <p:tags r:id="rId1"/>
            </p:custDataLst>
          </p:nvPr>
        </p:nvSpPr>
        <p:spPr>
          <a:xfrm flipV="1">
            <a:off x="590547" y="428609"/>
            <a:ext cx="8553453" cy="46793"/>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16"/>
          <p:cNvSpPr/>
          <p:nvPr userDrawn="1">
            <p:custDataLst>
              <p:tags r:id="rId2"/>
            </p:custDataLst>
          </p:nvPr>
        </p:nvSpPr>
        <p:spPr>
          <a:xfrm>
            <a:off x="-32" y="71420"/>
            <a:ext cx="434374" cy="403983"/>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prstTxWarp prst="textNoShape">
              <a:avLst/>
            </a:prstTxWarp>
            <a:noAutofit/>
          </a:bodyPr>
          <a:lstStyle/>
          <a:p>
            <a:pPr algn="ctr"/>
            <a:endParaRPr lang="zh-CN" altLang="en-US" sz="2002"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66277" y="51470"/>
            <a:ext cx="1298211" cy="32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3568" y="51470"/>
            <a:ext cx="1683549" cy="32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1" y="4629323"/>
            <a:ext cx="2133600" cy="273845"/>
          </a:xfrm>
        </p:spPr>
        <p:txBody>
          <a:bodyPr/>
          <a:lstStyle/>
          <a:p>
            <a:fld id="{530820CF-B880-4189-942D-D702A7CBA730}" type="datetimeFigureOut">
              <a:rPr lang="zh-CN" altLang="en-US" smtClean="0"/>
              <a:pPr/>
              <a:t>2022/1/25</a:t>
            </a:fld>
            <a:endParaRPr lang="zh-CN" altLang="en-US"/>
          </a:p>
        </p:txBody>
      </p:sp>
      <p:sp>
        <p:nvSpPr>
          <p:cNvPr id="5" name="页脚占位符 4"/>
          <p:cNvSpPr>
            <a:spLocks noGrp="1"/>
          </p:cNvSpPr>
          <p:nvPr>
            <p:ph type="ftr" sz="quarter" idx="11"/>
          </p:nvPr>
        </p:nvSpPr>
        <p:spPr>
          <a:xfrm>
            <a:off x="3124201" y="4629323"/>
            <a:ext cx="2895600" cy="273845"/>
          </a:xfrm>
        </p:spPr>
        <p:txBody>
          <a:bodyPr/>
          <a:lstStyle/>
          <a:p>
            <a:endParaRPr lang="zh-CN" altLang="en-US" dirty="0"/>
          </a:p>
        </p:txBody>
      </p:sp>
      <p:sp>
        <p:nvSpPr>
          <p:cNvPr id="6" name="灯片编号占位符 5"/>
          <p:cNvSpPr>
            <a:spLocks noGrp="1"/>
          </p:cNvSpPr>
          <p:nvPr>
            <p:ph type="sldNum" sz="quarter" idx="12"/>
          </p:nvPr>
        </p:nvSpPr>
        <p:spPr>
          <a:xfrm>
            <a:off x="6553201" y="4629323"/>
            <a:ext cx="2133600" cy="273845"/>
          </a:xfr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652566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5" Type="http://schemas.openxmlformats.org/officeDocument/2006/relationships/theme" Target="../theme/theme1.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80"/>
            <a:ext cx="8229600" cy="857251"/>
          </a:xfrm>
          <a:prstGeom prst="rect">
            <a:avLst/>
          </a:prstGeom>
        </p:spPr>
        <p:txBody>
          <a:bodyPr vert="horz" lIns="91435" tIns="45717" rIns="91435" bIns="45717"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35" tIns="45717" rIns="91435" bIns="45717"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5"/>
          </a:xfrm>
          <a:prstGeom prst="rect">
            <a:avLst/>
          </a:prstGeom>
        </p:spPr>
        <p:txBody>
          <a:bodyPr vert="horz" lIns="91435" tIns="45717" rIns="91435" bIns="45717"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530820CF-B880-4189-942D-D702A7CBA730}" type="datetimeFigureOut">
              <a:rPr lang="zh-CN" altLang="en-US" smtClean="0"/>
              <a:pPr/>
              <a:t>2022/1/25</a:t>
            </a:fld>
            <a:endParaRPr lang="zh-CN" altLang="en-US"/>
          </a:p>
        </p:txBody>
      </p:sp>
      <p:sp>
        <p:nvSpPr>
          <p:cNvPr id="5" name="页脚占位符 4"/>
          <p:cNvSpPr>
            <a:spLocks noGrp="1"/>
          </p:cNvSpPr>
          <p:nvPr>
            <p:ph type="ftr" sz="quarter" idx="3"/>
          </p:nvPr>
        </p:nvSpPr>
        <p:spPr>
          <a:xfrm>
            <a:off x="3124201" y="4767264"/>
            <a:ext cx="2895600" cy="273845"/>
          </a:xfrm>
          <a:prstGeom prst="rect">
            <a:avLst/>
          </a:prstGeom>
        </p:spPr>
        <p:txBody>
          <a:bodyPr vert="horz" lIns="91435" tIns="45717" rIns="91435" bIns="45717"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553201" y="4767264"/>
            <a:ext cx="2133600" cy="273845"/>
          </a:xfrm>
          <a:prstGeom prst="rect">
            <a:avLst/>
          </a:prstGeom>
        </p:spPr>
        <p:txBody>
          <a:bodyPr vert="horz" lIns="91435" tIns="45717" rIns="91435" bIns="45717"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8" r:id="rId4"/>
  </p:sldLayoutIdLst>
  <p:txStyles>
    <p:titleStyle>
      <a:lvl1pPr algn="ctr" defTabSz="91435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882" indent="-342882" algn="l" defTabSz="914350" rtl="0" eaLnBrk="1" latinLnBrk="0" hangingPunct="1">
        <a:spcBef>
          <a:spcPct val="20000"/>
        </a:spcBef>
        <a:buFont typeface="Arial" pitchFamily="34" charset="0"/>
        <a:buChar char="•"/>
        <a:defRPr sz="3300" kern="1200">
          <a:solidFill>
            <a:schemeClr val="tx1"/>
          </a:solidFill>
          <a:latin typeface="微软雅黑" panose="020B0503020204020204" pitchFamily="34" charset="-122"/>
          <a:ea typeface="微软雅黑" panose="020B0503020204020204" pitchFamily="34" charset="-122"/>
          <a:cs typeface="+mn-cs"/>
        </a:defRPr>
      </a:lvl1pPr>
      <a:lvl2pPr marL="742909" indent="-285734" algn="l" defTabSz="914350" rtl="0" eaLnBrk="1" latinLnBrk="0" hangingPunct="1">
        <a:spcBef>
          <a:spcPct val="20000"/>
        </a:spcBef>
        <a:buFont typeface="Arial"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2937" indent="-228587" algn="l" defTabSz="914350" rtl="0" eaLnBrk="1" latinLnBrk="0" hangingPunct="1">
        <a:spcBef>
          <a:spcPct val="20000"/>
        </a:spcBef>
        <a:buFont typeface="Arial"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112" indent="-228587" algn="l" defTabSz="914350" rtl="0" eaLnBrk="1" latinLnBrk="0" hangingPunct="1">
        <a:spcBef>
          <a:spcPct val="20000"/>
        </a:spcBef>
        <a:buFont typeface="Arial"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4pPr>
      <a:lvl5pPr marL="2057287" indent="-228587" algn="l" defTabSz="914350" rtl="0" eaLnBrk="1" latinLnBrk="0" hangingPunct="1">
        <a:spcBef>
          <a:spcPct val="20000"/>
        </a:spcBef>
        <a:buFont typeface="Arial"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5pPr>
      <a:lvl6pPr marL="2514462" indent="-228587" algn="l" defTabSz="91435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637" indent="-228587" algn="l" defTabSz="91435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811" indent="-228587" algn="l" defTabSz="91435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5986" indent="-228587" algn="l" defTabSz="91435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zh-CN"/>
      </a:defPPr>
      <a:lvl1pPr marL="0" algn="l" defTabSz="914350" rtl="0" eaLnBrk="1" latinLnBrk="0" hangingPunct="1">
        <a:defRPr sz="1800" kern="1200">
          <a:solidFill>
            <a:schemeClr val="tx1"/>
          </a:solidFill>
          <a:latin typeface="+mn-lt"/>
          <a:ea typeface="+mn-ea"/>
          <a:cs typeface="+mn-cs"/>
        </a:defRPr>
      </a:lvl1pPr>
      <a:lvl2pPr marL="457175" algn="l" defTabSz="914350" rtl="0" eaLnBrk="1" latinLnBrk="0" hangingPunct="1">
        <a:defRPr sz="1800" kern="1200">
          <a:solidFill>
            <a:schemeClr val="tx1"/>
          </a:solidFill>
          <a:latin typeface="+mn-lt"/>
          <a:ea typeface="+mn-ea"/>
          <a:cs typeface="+mn-cs"/>
        </a:defRPr>
      </a:lvl2pPr>
      <a:lvl3pPr marL="914350" algn="l" defTabSz="914350" rtl="0" eaLnBrk="1" latinLnBrk="0" hangingPunct="1">
        <a:defRPr sz="1800" kern="1200">
          <a:solidFill>
            <a:schemeClr val="tx1"/>
          </a:solidFill>
          <a:latin typeface="+mn-lt"/>
          <a:ea typeface="+mn-ea"/>
          <a:cs typeface="+mn-cs"/>
        </a:defRPr>
      </a:lvl3pPr>
      <a:lvl4pPr marL="1371525" algn="l" defTabSz="914350" rtl="0" eaLnBrk="1" latinLnBrk="0" hangingPunct="1">
        <a:defRPr sz="1800" kern="1200">
          <a:solidFill>
            <a:schemeClr val="tx1"/>
          </a:solidFill>
          <a:latin typeface="+mn-lt"/>
          <a:ea typeface="+mn-ea"/>
          <a:cs typeface="+mn-cs"/>
        </a:defRPr>
      </a:lvl4pPr>
      <a:lvl5pPr marL="1828699" algn="l" defTabSz="914350" rtl="0" eaLnBrk="1" latinLnBrk="0" hangingPunct="1">
        <a:defRPr sz="1800" kern="1200">
          <a:solidFill>
            <a:schemeClr val="tx1"/>
          </a:solidFill>
          <a:latin typeface="+mn-lt"/>
          <a:ea typeface="+mn-ea"/>
          <a:cs typeface="+mn-cs"/>
        </a:defRPr>
      </a:lvl5pPr>
      <a:lvl6pPr marL="2285874" algn="l" defTabSz="914350" rtl="0" eaLnBrk="1" latinLnBrk="0" hangingPunct="1">
        <a:defRPr sz="1800" kern="1200">
          <a:solidFill>
            <a:schemeClr val="tx1"/>
          </a:solidFill>
          <a:latin typeface="+mn-lt"/>
          <a:ea typeface="+mn-ea"/>
          <a:cs typeface="+mn-cs"/>
        </a:defRPr>
      </a:lvl6pPr>
      <a:lvl7pPr marL="2743049" algn="l" defTabSz="914350" rtl="0" eaLnBrk="1" latinLnBrk="0" hangingPunct="1">
        <a:defRPr sz="1800" kern="1200">
          <a:solidFill>
            <a:schemeClr val="tx1"/>
          </a:solidFill>
          <a:latin typeface="+mn-lt"/>
          <a:ea typeface="+mn-ea"/>
          <a:cs typeface="+mn-cs"/>
        </a:defRPr>
      </a:lvl7pPr>
      <a:lvl8pPr marL="3200224" algn="l" defTabSz="914350" rtl="0" eaLnBrk="1" latinLnBrk="0" hangingPunct="1">
        <a:defRPr sz="1800" kern="1200">
          <a:solidFill>
            <a:schemeClr val="tx1"/>
          </a:solidFill>
          <a:latin typeface="+mn-lt"/>
          <a:ea typeface="+mn-ea"/>
          <a:cs typeface="+mn-cs"/>
        </a:defRPr>
      </a:lvl8pPr>
      <a:lvl9pPr marL="3657399" algn="l" defTabSz="9143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2" Type="http://schemas.openxmlformats.org/officeDocument/2006/relationships/image" Target="../media/image6.gif"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9.png"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image" Target="../media/image6.gif"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image" Target="../media/image6.gif"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产品PPT"/>
          <p:cNvPicPr>
            <a:picLocks noChangeAspect="1"/>
          </p:cNvPicPr>
          <p:nvPr/>
        </p:nvPicPr>
        <p:blipFill>
          <a:blip r:embed="rId2"/>
          <a:stretch>
            <a:fillRect/>
          </a:stretch>
        </p:blipFill>
        <p:spPr>
          <a:xfrm>
            <a:off x="-30574" y="-20538"/>
            <a:ext cx="9174554" cy="5160688"/>
          </a:xfrm>
          <a:prstGeom prst="rect">
            <a:avLst/>
          </a:prstGeom>
        </p:spPr>
      </p:pic>
      <p:sp>
        <p:nvSpPr>
          <p:cNvPr id="6" name="任意多边形 5"/>
          <p:cNvSpPr/>
          <p:nvPr/>
        </p:nvSpPr>
        <p:spPr>
          <a:xfrm>
            <a:off x="-32550" y="1995686"/>
            <a:ext cx="5468646" cy="1152128"/>
          </a:xfrm>
          <a:custGeom>
            <a:avLst/>
            <a:gdLst>
              <a:gd name="connsiteX0" fmla="*/ 0 w 11188"/>
              <a:gd name="connsiteY0" fmla="*/ 30 h 3258"/>
              <a:gd name="connsiteX1" fmla="*/ 11188 w 11188"/>
              <a:gd name="connsiteY1" fmla="*/ 0 h 3258"/>
              <a:gd name="connsiteX2" fmla="*/ 9651 w 11188"/>
              <a:gd name="connsiteY2" fmla="*/ 3258 h 3258"/>
              <a:gd name="connsiteX3" fmla="*/ 0 w 11188"/>
              <a:gd name="connsiteY3" fmla="*/ 3258 h 3258"/>
              <a:gd name="connsiteX4" fmla="*/ 0 w 11188"/>
              <a:gd name="connsiteY4" fmla="*/ 30 h 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8" h="3258">
                <a:moveTo>
                  <a:pt x="0" y="30"/>
                </a:moveTo>
                <a:lnTo>
                  <a:pt x="11188" y="0"/>
                </a:lnTo>
                <a:lnTo>
                  <a:pt x="9651" y="3258"/>
                </a:lnTo>
                <a:lnTo>
                  <a:pt x="0" y="3258"/>
                </a:lnTo>
                <a:lnTo>
                  <a:pt x="0" y="30"/>
                </a:lnTo>
                <a:close/>
              </a:path>
            </a:pathLst>
          </a:custGeom>
          <a:solidFill>
            <a:srgbClr val="3B3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01204" y="2326109"/>
            <a:ext cx="3714799" cy="430887"/>
          </a:xfrm>
          <a:prstGeom prst="rect">
            <a:avLst/>
          </a:prstGeom>
          <a:noFill/>
        </p:spPr>
        <p:txBody>
          <a:bodyPr wrap="none" rtlCol="0">
            <a:spAutoFit/>
          </a:bodyPr>
          <a:lstStyle/>
          <a:p>
            <a:pPr algn="l"/>
            <a:r>
              <a:rPr lang="en-US" altLang="zh-CN" sz="2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X-861 PRO- </a:t>
            </a:r>
            <a:r>
              <a:rPr lang="en-US" altLang="zh-CN"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Introduction</a:t>
            </a:r>
            <a:endPar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smartsafe-VI  V2.0"/>
          <p:cNvPicPr>
            <a:picLocks noChangeAspect="1"/>
          </p:cNvPicPr>
          <p:nvPr/>
        </p:nvPicPr>
        <p:blipFill>
          <a:blip r:embed="rId3"/>
          <a:stretch>
            <a:fillRect/>
          </a:stretch>
        </p:blipFill>
        <p:spPr>
          <a:xfrm>
            <a:off x="215053" y="267494"/>
            <a:ext cx="3708875" cy="292507"/>
          </a:xfrm>
          <a:prstGeom prst="rect">
            <a:avLst/>
          </a:prstGeom>
        </p:spPr>
      </p:pic>
      <p:sp>
        <p:nvSpPr>
          <p:cNvPr id="9" name="TextBox 8"/>
          <p:cNvSpPr txBox="1"/>
          <p:nvPr/>
        </p:nvSpPr>
        <p:spPr>
          <a:xfrm>
            <a:off x="2987824" y="4228004"/>
            <a:ext cx="3564396" cy="492443"/>
          </a:xfrm>
          <a:prstGeom prst="rect">
            <a:avLst/>
          </a:prstGeom>
          <a:noFill/>
        </p:spPr>
        <p:txBody>
          <a:bodyPr wrap="square" rtlCol="0">
            <a:spAutoFit/>
          </a:bodyPr>
          <a:lstStyle/>
          <a:p>
            <a:pPr algn="ctr">
              <a:lnSpc>
                <a:spcPct val="200000"/>
              </a:lnSpc>
            </a:pPr>
            <a:r>
              <a:rPr lang="en-US" altLang="zh-CN" sz="1300" dirty="0">
                <a:solidFill>
                  <a:schemeClr val="bg1"/>
                </a:solidFill>
                <a:latin typeface="华文中宋" pitchFamily="2" charset="-122"/>
                <a:ea typeface="华文中宋" pitchFamily="2" charset="-122"/>
              </a:rPr>
              <a:t>SHENZHEN SMARTSAFE TECH CO., LTD.</a:t>
            </a:r>
            <a:endParaRPr lang="zh-CN" altLang="zh-CN" sz="1300" dirty="0">
              <a:solidFill>
                <a:schemeClr val="bg1"/>
              </a:solidFill>
              <a:latin typeface="华文中宋" pitchFamily="2" charset="-122"/>
              <a:ea typeface="华文中宋" pitchFamily="2" charset="-122"/>
            </a:endParaRPr>
          </a:p>
        </p:txBody>
      </p:sp>
    </p:spTree>
    <p:extLst>
      <p:ext uri="{BB962C8B-B14F-4D97-AF65-F5344CB8AC3E}">
        <p14:creationId xmlns:p14="http://schemas.microsoft.com/office/powerpoint/2010/main" val="1503745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59632" y="1390005"/>
            <a:ext cx="6552728" cy="821705"/>
            <a:chOff x="1475656" y="1275606"/>
            <a:chExt cx="6552728" cy="821705"/>
          </a:xfrm>
        </p:grpSpPr>
        <p:sp>
          <p:nvSpPr>
            <p:cNvPr id="17" name="TextBox 16"/>
            <p:cNvSpPr txBox="1"/>
            <p:nvPr/>
          </p:nvSpPr>
          <p:spPr>
            <a:xfrm>
              <a:off x="1475656" y="1275606"/>
              <a:ext cx="1647439" cy="369332"/>
            </a:xfrm>
            <a:prstGeom prst="rect">
              <a:avLst/>
            </a:prstGeom>
            <a:noFill/>
          </p:spPr>
          <p:txBody>
            <a:bodyPr wrap="none" rtlCol="0">
              <a:spAutoFit/>
            </a:bodyPr>
            <a:lstStyle/>
            <a:p>
              <a:r>
                <a:rPr lang="en-US" altLang="zh-CN" b="1" dirty="0">
                  <a:solidFill>
                    <a:srgbClr val="A50000"/>
                  </a:solidFill>
                  <a:ea typeface="微软雅黑" pitchFamily="34" charset="-122"/>
                </a:rPr>
                <a:t>CPC Calibration</a:t>
              </a:r>
              <a:endParaRPr lang="zh-CN" altLang="en-US" b="1" dirty="0">
                <a:solidFill>
                  <a:srgbClr val="A50000"/>
                </a:solidFill>
                <a:ea typeface="微软雅黑" pitchFamily="34" charset="-122"/>
              </a:endParaRPr>
            </a:p>
          </p:txBody>
        </p:sp>
        <p:sp>
          <p:nvSpPr>
            <p:cNvPr id="18" name="矩形 17"/>
            <p:cNvSpPr/>
            <p:nvPr/>
          </p:nvSpPr>
          <p:spPr>
            <a:xfrm>
              <a:off x="1475656" y="1635646"/>
              <a:ext cx="6552728"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It used for calibrating the camera relative position.</a:t>
              </a:r>
              <a:r>
                <a:rPr lang="en-US" altLang="zh-CN" sz="1200" dirty="0"/>
                <a:t> </a:t>
              </a:r>
              <a:r>
                <a:rPr lang="en-US" altLang="zh-CN" sz="1200" dirty="0">
                  <a:solidFill>
                    <a:schemeClr val="tx1">
                      <a:lumMod val="50000"/>
                      <a:lumOff val="50000"/>
                    </a:schemeClr>
                  </a:solidFill>
                  <a:ea typeface="华文中宋" pitchFamily="2" charset="-122"/>
                </a:rPr>
                <a:t>CPC calibration has been made before the delivery of products so it becomes unnecessary on site.</a:t>
              </a:r>
              <a:endParaRPr lang="zh-CN" altLang="en-US" sz="1200" dirty="0">
                <a:solidFill>
                  <a:schemeClr val="tx1">
                    <a:lumMod val="50000"/>
                    <a:lumOff val="50000"/>
                  </a:schemeClr>
                </a:solidFill>
                <a:ea typeface="华文中宋" pitchFamily="2" charset="-122"/>
              </a:endParaRPr>
            </a:p>
          </p:txBody>
        </p:sp>
      </p:grpSp>
      <p:grpSp>
        <p:nvGrpSpPr>
          <p:cNvPr id="6" name="组合 5"/>
          <p:cNvGrpSpPr/>
          <p:nvPr/>
        </p:nvGrpSpPr>
        <p:grpSpPr>
          <a:xfrm>
            <a:off x="1259632" y="2326109"/>
            <a:ext cx="6552728" cy="821705"/>
            <a:chOff x="1475656" y="2123153"/>
            <a:chExt cx="6552728" cy="821705"/>
          </a:xfrm>
        </p:grpSpPr>
        <p:sp>
          <p:nvSpPr>
            <p:cNvPr id="19" name="TextBox 18"/>
            <p:cNvSpPr txBox="1"/>
            <p:nvPr/>
          </p:nvSpPr>
          <p:spPr>
            <a:xfrm>
              <a:off x="1475656" y="2123153"/>
              <a:ext cx="1633909" cy="369332"/>
            </a:xfrm>
            <a:prstGeom prst="rect">
              <a:avLst/>
            </a:prstGeom>
            <a:noFill/>
          </p:spPr>
          <p:txBody>
            <a:bodyPr wrap="none" rtlCol="0">
              <a:spAutoFit/>
            </a:bodyPr>
            <a:lstStyle/>
            <a:p>
              <a:r>
                <a:rPr lang="en-US" altLang="zh-CN" b="1" dirty="0">
                  <a:solidFill>
                    <a:srgbClr val="A50000"/>
                  </a:solidFill>
                  <a:ea typeface="微软雅黑" pitchFamily="34" charset="-122"/>
                </a:rPr>
                <a:t>CTC Calibration</a:t>
              </a:r>
              <a:endParaRPr lang="zh-CN" altLang="en-US" b="1" dirty="0">
                <a:solidFill>
                  <a:srgbClr val="A50000"/>
                </a:solidFill>
                <a:ea typeface="微软雅黑" pitchFamily="34" charset="-122"/>
              </a:endParaRPr>
            </a:p>
          </p:txBody>
        </p:sp>
        <p:sp>
          <p:nvSpPr>
            <p:cNvPr id="20" name="矩形 19"/>
            <p:cNvSpPr/>
            <p:nvPr/>
          </p:nvSpPr>
          <p:spPr>
            <a:xfrm>
              <a:off x="1475656" y="2483193"/>
              <a:ext cx="6552728"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It used for compensating the assembly tightness between fixture and target. The fixture may be certainly deviated in terms of mechanical coordination after being used for certain period.</a:t>
              </a:r>
              <a:endParaRPr lang="zh-CN" altLang="en-US" sz="1200" dirty="0">
                <a:solidFill>
                  <a:schemeClr val="tx1">
                    <a:lumMod val="50000"/>
                    <a:lumOff val="50000"/>
                  </a:schemeClr>
                </a:solidFill>
                <a:ea typeface="华文中宋" pitchFamily="2" charset="-122"/>
              </a:endParaRPr>
            </a:p>
          </p:txBody>
        </p:sp>
      </p:grpSp>
      <p:grpSp>
        <p:nvGrpSpPr>
          <p:cNvPr id="5" name="组合 4"/>
          <p:cNvGrpSpPr/>
          <p:nvPr/>
        </p:nvGrpSpPr>
        <p:grpSpPr>
          <a:xfrm>
            <a:off x="1259632" y="3230855"/>
            <a:ext cx="6552728" cy="637039"/>
            <a:chOff x="1475656" y="2987249"/>
            <a:chExt cx="6552728" cy="637039"/>
          </a:xfrm>
        </p:grpSpPr>
        <p:sp>
          <p:nvSpPr>
            <p:cNvPr id="21" name="TextBox 20"/>
            <p:cNvSpPr txBox="1"/>
            <p:nvPr/>
          </p:nvSpPr>
          <p:spPr>
            <a:xfrm>
              <a:off x="1475656" y="2987249"/>
              <a:ext cx="1851661" cy="369332"/>
            </a:xfrm>
            <a:prstGeom prst="rect">
              <a:avLst/>
            </a:prstGeom>
            <a:noFill/>
          </p:spPr>
          <p:txBody>
            <a:bodyPr wrap="none" rtlCol="0">
              <a:spAutoFit/>
            </a:bodyPr>
            <a:lstStyle/>
            <a:p>
              <a:r>
                <a:rPr lang="en-US" altLang="zh-CN" b="1" dirty="0">
                  <a:solidFill>
                    <a:srgbClr val="A50000"/>
                  </a:solidFill>
                  <a:ea typeface="微软雅黑" pitchFamily="34" charset="-122"/>
                </a:rPr>
                <a:t>System Detection</a:t>
              </a:r>
              <a:endParaRPr lang="zh-CN" altLang="en-US" b="1" dirty="0">
                <a:solidFill>
                  <a:srgbClr val="A50000"/>
                </a:solidFill>
                <a:ea typeface="微软雅黑" pitchFamily="34" charset="-122"/>
              </a:endParaRPr>
            </a:p>
          </p:txBody>
        </p:sp>
        <p:sp>
          <p:nvSpPr>
            <p:cNvPr id="22" name="矩形 21"/>
            <p:cNvSpPr/>
            <p:nvPr/>
          </p:nvSpPr>
          <p:spPr>
            <a:xfrm>
              <a:off x="1475656" y="3347289"/>
              <a:ext cx="6552728" cy="276999"/>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It used to detect the working state of camera during the system test process.</a:t>
              </a:r>
              <a:endParaRPr lang="zh-CN" altLang="en-US" sz="1200" dirty="0">
                <a:solidFill>
                  <a:schemeClr val="tx1">
                    <a:lumMod val="50000"/>
                    <a:lumOff val="50000"/>
                  </a:schemeClr>
                </a:solidFill>
                <a:ea typeface="华文中宋" pitchFamily="2" charset="-122"/>
              </a:endParaRPr>
            </a:p>
          </p:txBody>
        </p:sp>
      </p:grpSp>
      <p:grpSp>
        <p:nvGrpSpPr>
          <p:cNvPr id="4" name="组合 3"/>
          <p:cNvGrpSpPr/>
          <p:nvPr/>
        </p:nvGrpSpPr>
        <p:grpSpPr>
          <a:xfrm>
            <a:off x="1259632" y="4006394"/>
            <a:ext cx="6552728" cy="821705"/>
            <a:chOff x="1475656" y="4006394"/>
            <a:chExt cx="6552728" cy="821705"/>
          </a:xfrm>
        </p:grpSpPr>
        <p:sp>
          <p:nvSpPr>
            <p:cNvPr id="23" name="TextBox 22"/>
            <p:cNvSpPr txBox="1"/>
            <p:nvPr/>
          </p:nvSpPr>
          <p:spPr>
            <a:xfrm>
              <a:off x="1475656" y="4006394"/>
              <a:ext cx="1788118" cy="369332"/>
            </a:xfrm>
            <a:prstGeom prst="rect">
              <a:avLst/>
            </a:prstGeom>
            <a:noFill/>
          </p:spPr>
          <p:txBody>
            <a:bodyPr wrap="none" rtlCol="0">
              <a:spAutoFit/>
            </a:bodyPr>
            <a:lstStyle/>
            <a:p>
              <a:r>
                <a:rPr lang="en-US" altLang="zh-CN" b="1" dirty="0">
                  <a:solidFill>
                    <a:srgbClr val="A50000"/>
                  </a:solidFill>
                  <a:ea typeface="微软雅黑" pitchFamily="34" charset="-122"/>
                </a:rPr>
                <a:t>Automatic lifting</a:t>
              </a:r>
              <a:endParaRPr lang="zh-CN" altLang="en-US" b="1" dirty="0">
                <a:solidFill>
                  <a:srgbClr val="A50000"/>
                </a:solidFill>
                <a:ea typeface="微软雅黑" pitchFamily="34" charset="-122"/>
              </a:endParaRPr>
            </a:p>
          </p:txBody>
        </p:sp>
        <p:sp>
          <p:nvSpPr>
            <p:cNvPr id="24" name="矩形 23"/>
            <p:cNvSpPr/>
            <p:nvPr/>
          </p:nvSpPr>
          <p:spPr>
            <a:xfrm>
              <a:off x="1475656" y="4366434"/>
              <a:ext cx="6552728"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It used to set prior to the delivery of product, and control module is integrated in interface of the vision field of camera. Lifting has two modes, i.e. automatic and manual lifting.</a:t>
              </a:r>
              <a:endParaRPr lang="zh-CN" altLang="en-US" sz="1200" dirty="0">
                <a:solidFill>
                  <a:schemeClr val="tx1">
                    <a:lumMod val="50000"/>
                    <a:lumOff val="50000"/>
                  </a:schemeClr>
                </a:solidFill>
                <a:ea typeface="华文中宋" pitchFamily="2" charset="-122"/>
              </a:endParaRPr>
            </a:p>
          </p:txBody>
        </p:sp>
      </p:grpSp>
      <p:sp>
        <p:nvSpPr>
          <p:cNvPr id="26" name="標題 1">
            <a:extLst>
              <a:ext uri="{FF2B5EF4-FFF2-40B4-BE49-F238E27FC236}">
                <a16:creationId xmlns:a16="http://schemas.microsoft.com/office/drawing/2014/main" id="{529E2F87-694B-4FEA-96E0-2BB9F5249143}"/>
              </a:ext>
            </a:extLst>
          </p:cNvPr>
          <p:cNvSpPr txBox="1"/>
          <p:nvPr/>
        </p:nvSpPr>
        <p:spPr>
          <a:xfrm>
            <a:off x="683568" y="719499"/>
            <a:ext cx="3456384"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S</a:t>
            </a:r>
            <a:r>
              <a:rPr lang="en-US" altLang="zh-HK" sz="2800" dirty="0">
                <a:latin typeface="+mn-lt"/>
                <a:ea typeface="微软雅黑" pitchFamily="34" charset="-122"/>
              </a:rPr>
              <a:t>ystem </a:t>
            </a:r>
            <a:r>
              <a:rPr lang="en-US" altLang="zh-HK" sz="2800" dirty="0">
                <a:solidFill>
                  <a:srgbClr val="FF0000"/>
                </a:solidFill>
                <a:latin typeface="+mn-lt"/>
                <a:ea typeface="微软雅黑" pitchFamily="34" charset="-122"/>
              </a:rPr>
              <a:t>M</a:t>
            </a:r>
            <a:r>
              <a:rPr lang="en-US" altLang="zh-HK" sz="2800" dirty="0">
                <a:latin typeface="+mn-lt"/>
                <a:ea typeface="微软雅黑" pitchFamily="34" charset="-122"/>
              </a:rPr>
              <a:t>anagement</a:t>
            </a:r>
          </a:p>
        </p:txBody>
      </p:sp>
    </p:spTree>
    <p:extLst>
      <p:ext uri="{BB962C8B-B14F-4D97-AF65-F5344CB8AC3E}">
        <p14:creationId xmlns:p14="http://schemas.microsoft.com/office/powerpoint/2010/main" val="147257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9E2F87-694B-4FEA-96E0-2BB9F5249143}"/>
              </a:ext>
            </a:extLst>
          </p:cNvPr>
          <p:cNvSpPr txBox="1"/>
          <p:nvPr/>
        </p:nvSpPr>
        <p:spPr>
          <a:xfrm>
            <a:off x="683568" y="719499"/>
            <a:ext cx="5472608"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CN" sz="2800" dirty="0">
                <a:solidFill>
                  <a:srgbClr val="FF0000"/>
                </a:solidFill>
                <a:latin typeface="+mn-lt"/>
                <a:ea typeface="微软雅黑" pitchFamily="34" charset="-122"/>
              </a:rPr>
              <a:t>C</a:t>
            </a:r>
            <a:r>
              <a:rPr lang="en-US" altLang="zh-HK" sz="2800" dirty="0">
                <a:latin typeface="+mn-lt"/>
                <a:ea typeface="微软雅黑" pitchFamily="34" charset="-122"/>
              </a:rPr>
              <a:t>omparative </a:t>
            </a:r>
            <a:r>
              <a:rPr lang="en-US" altLang="zh-HK" sz="2800" dirty="0">
                <a:solidFill>
                  <a:srgbClr val="FF0000"/>
                </a:solidFill>
                <a:latin typeface="+mn-lt"/>
                <a:ea typeface="微软雅黑" pitchFamily="34" charset="-122"/>
              </a:rPr>
              <a:t>A</a:t>
            </a:r>
            <a:r>
              <a:rPr lang="en-US" altLang="zh-HK" sz="2800" dirty="0">
                <a:latin typeface="+mn-lt"/>
                <a:ea typeface="微软雅黑" pitchFamily="34" charset="-122"/>
              </a:rPr>
              <a:t>dvantage  </a:t>
            </a:r>
            <a:r>
              <a:rPr lang="en-US" altLang="zh-HK" sz="2000" b="0" dirty="0">
                <a:latin typeface="+mn-lt"/>
                <a:ea typeface="微软雅黑" pitchFamily="34" charset="-122"/>
              </a:rPr>
              <a:t>VS  X-861</a:t>
            </a:r>
          </a:p>
        </p:txBody>
      </p:sp>
      <p:sp>
        <p:nvSpPr>
          <p:cNvPr id="3" name="矩形 2"/>
          <p:cNvSpPr/>
          <p:nvPr/>
        </p:nvSpPr>
        <p:spPr>
          <a:xfrm>
            <a:off x="1044514" y="1491630"/>
            <a:ext cx="6623830" cy="2354491"/>
          </a:xfrm>
          <a:prstGeom prst="rect">
            <a:avLst/>
          </a:prstGeom>
        </p:spPr>
        <p:txBody>
          <a:bodyPr wrap="square">
            <a:spAutoFit/>
          </a:bodyPr>
          <a:lstStyle/>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The column is fixed on the cabinet, the whole can be moved, easy to share multiple stations.</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5 megapixel high-definition camera, with broadly view, can meet the requirements of ultra-long and ultra-wide vehicles.</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USB3.0 communication interface, transmission bandwidth up to 5.0Gbps, fast data display.</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The push distance is less, and there is no pause.</a:t>
            </a:r>
          </a:p>
        </p:txBody>
      </p:sp>
    </p:spTree>
    <p:extLst>
      <p:ext uri="{BB962C8B-B14F-4D97-AF65-F5344CB8AC3E}">
        <p14:creationId xmlns:p14="http://schemas.microsoft.com/office/powerpoint/2010/main" val="3458588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未标题-1"/>
          <p:cNvPicPr>
            <a:picLocks noChangeAspect="1"/>
          </p:cNvPicPr>
          <p:nvPr/>
        </p:nvPicPr>
        <p:blipFill>
          <a:blip r:embed="rId2"/>
          <a:stretch>
            <a:fillRect/>
          </a:stretch>
        </p:blipFill>
        <p:spPr>
          <a:xfrm>
            <a:off x="0" y="0"/>
            <a:ext cx="9144000" cy="5143501"/>
          </a:xfrm>
          <a:prstGeom prst="rect">
            <a:avLst/>
          </a:prstGeom>
        </p:spPr>
      </p:pic>
      <p:sp>
        <p:nvSpPr>
          <p:cNvPr id="5" name="文本框 2"/>
          <p:cNvSpPr txBox="1"/>
          <p:nvPr/>
        </p:nvSpPr>
        <p:spPr>
          <a:xfrm>
            <a:off x="467544" y="1956777"/>
            <a:ext cx="3096344" cy="830997"/>
          </a:xfrm>
          <a:prstGeom prst="rect">
            <a:avLst/>
          </a:prstGeom>
          <a:noFill/>
        </p:spPr>
        <p:txBody>
          <a:bodyPr wrap="square" rtlCol="0">
            <a:spAutoFit/>
          </a:bodyPr>
          <a:lstStyle/>
          <a:p>
            <a:pPr algn="ctr"/>
            <a:r>
              <a:rPr lang="en-US" altLang="zh-CN" sz="4800" b="1" dirty="0">
                <a:solidFill>
                  <a:schemeClr val="bg1"/>
                </a:solidFill>
              </a:rPr>
              <a:t>Thanks!</a:t>
            </a:r>
            <a:endParaRPr lang="zh-CN" altLang="en-US" sz="4800" b="1" dirty="0">
              <a:solidFill>
                <a:schemeClr val="bg1"/>
              </a:solidFill>
            </a:endParaRPr>
          </a:p>
        </p:txBody>
      </p:sp>
      <p:pic>
        <p:nvPicPr>
          <p:cNvPr id="6" name="图片 5" descr="smartsafe-VI  V2.0"/>
          <p:cNvPicPr>
            <a:picLocks noChangeAspect="1"/>
          </p:cNvPicPr>
          <p:nvPr/>
        </p:nvPicPr>
        <p:blipFill>
          <a:blip r:embed="rId3"/>
          <a:stretch>
            <a:fillRect/>
          </a:stretch>
        </p:blipFill>
        <p:spPr>
          <a:xfrm>
            <a:off x="398145" y="405130"/>
            <a:ext cx="2506980" cy="197485"/>
          </a:xfrm>
          <a:prstGeom prst="rect">
            <a:avLst/>
          </a:prstGeom>
        </p:spPr>
      </p:pic>
    </p:spTree>
    <p:extLst>
      <p:ext uri="{BB962C8B-B14F-4D97-AF65-F5344CB8AC3E}">
        <p14:creationId xmlns:p14="http://schemas.microsoft.com/office/powerpoint/2010/main" val="7533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9952" y="1707654"/>
            <a:ext cx="4536504" cy="2123658"/>
          </a:xfrm>
          <a:prstGeom prst="rect">
            <a:avLst/>
          </a:prstGeom>
          <a:noFill/>
        </p:spPr>
        <p:txBody>
          <a:bodyPr wrap="square" rtlCol="0">
            <a:spAutoFit/>
          </a:bodyPr>
          <a:lstStyle/>
          <a:p>
            <a:pPr>
              <a:lnSpc>
                <a:spcPct val="200000"/>
              </a:lnSpc>
            </a:pPr>
            <a:r>
              <a:rPr lang="en-US" altLang="zh-CN" sz="1100" dirty="0"/>
              <a:t>X-861 PRO is Ultra HD 3D wheel aligner, which is  using 5G ultra-high speed camera and  USB3.0 communication interface. It has the characteristics of high efficiency, high precision and high repeatability. It can automatically adjust the height of camera beam in keeping with the target height, so as to ensure the accuracy of measurement results and improve the user's operation experience.</a:t>
            </a:r>
            <a:endParaRPr lang="en-US" altLang="zh-CN" sz="1100"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011" y="627534"/>
            <a:ext cx="3353901" cy="41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92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44514" y="1347614"/>
            <a:ext cx="6623830" cy="3077509"/>
          </a:xfrm>
          <a:prstGeom prst="rect">
            <a:avLst/>
          </a:prstGeom>
        </p:spPr>
        <p:txBody>
          <a:bodyPr wrap="square">
            <a:spAutoFit/>
          </a:bodyPr>
          <a:lstStyle/>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Extreme accurate, Extreme transmission, Extreme calibration.</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Superfast transmission speed throughout 5Gbps bandwidth,  and USB3.0 enables you to delivers the image fast.</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Wide range of view on better performance 5MP camera, make it easy access to large cars.</a:t>
            </a:r>
            <a:endParaRPr lang="zh-CN" altLang="en-US" sz="1300" dirty="0">
              <a:solidFill>
                <a:schemeClr val="tx1">
                  <a:lumMod val="75000"/>
                  <a:lumOff val="25000"/>
                </a:schemeClr>
              </a:solidFill>
              <a:ea typeface="华文中宋" pitchFamily="2" charset="-122"/>
            </a:endParaRP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Only need to move a small distance without stopping to perform accurate measurement during the dynamic measurement.</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HD Camera lens with temperature compensation function, make it possible to at all times and in all conditions work.</a:t>
            </a:r>
          </a:p>
        </p:txBody>
      </p:sp>
      <p:sp>
        <p:nvSpPr>
          <p:cNvPr id="20" name="標題 1">
            <a:extLst>
              <a:ext uri="{FF2B5EF4-FFF2-40B4-BE49-F238E27FC236}">
                <a16:creationId xmlns:a16="http://schemas.microsoft.com/office/drawing/2014/main" id="{529E2F87-694B-4FEA-96E0-2BB9F5249143}"/>
              </a:ext>
            </a:extLst>
          </p:cNvPr>
          <p:cNvSpPr txBox="1"/>
          <p:nvPr/>
        </p:nvSpPr>
        <p:spPr>
          <a:xfrm>
            <a:off x="683568" y="719499"/>
            <a:ext cx="2232248"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F</a:t>
            </a:r>
            <a:r>
              <a:rPr lang="en-US" altLang="zh-HK" sz="2800" dirty="0">
                <a:latin typeface="+mn-lt"/>
                <a:ea typeface="微软雅黑" pitchFamily="34" charset="-122"/>
              </a:rPr>
              <a:t>eatures</a:t>
            </a:r>
          </a:p>
        </p:txBody>
      </p:sp>
    </p:spTree>
    <p:extLst>
      <p:ext uri="{BB962C8B-B14F-4D97-AF65-F5344CB8AC3E}">
        <p14:creationId xmlns:p14="http://schemas.microsoft.com/office/powerpoint/2010/main" val="262924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1044514" y="1491630"/>
            <a:ext cx="6623830" cy="2662267"/>
          </a:xfrm>
          <a:prstGeom prst="rect">
            <a:avLst/>
          </a:prstGeom>
        </p:spPr>
        <p:txBody>
          <a:bodyPr wrap="square">
            <a:spAutoFit/>
          </a:bodyPr>
          <a:lstStyle/>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Be built for improving productivity by movable cabinet and beam.</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Automatically adjust the height of camera beam in keeping with the target height.</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Simpler alignment procedure with LED indicator and computer voices reminder.</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Start to use in seconds, no more tedious work of pre-calibration.</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Body &amp; Chassis and tire diameter measurement,.</a:t>
            </a:r>
          </a:p>
          <a:p>
            <a:pPr marL="285750" indent="-285750">
              <a:lnSpc>
                <a:spcPct val="150000"/>
              </a:lnSpc>
              <a:spcAft>
                <a:spcPts val="1200"/>
              </a:spcAft>
              <a:buBlip>
                <a:blip r:embed="rId2"/>
              </a:buBlip>
            </a:pPr>
            <a:r>
              <a:rPr lang="en-US" altLang="zh-CN" sz="1300" dirty="0">
                <a:solidFill>
                  <a:schemeClr val="tx1">
                    <a:lumMod val="75000"/>
                    <a:lumOff val="25000"/>
                  </a:schemeClr>
                </a:solidFill>
                <a:ea typeface="华文中宋" pitchFamily="2" charset="-122"/>
              </a:rPr>
              <a:t>Broadest application with big scissor lift, four-post lift, small scissor list, two-post lift.</a:t>
            </a:r>
          </a:p>
        </p:txBody>
      </p:sp>
      <p:sp>
        <p:nvSpPr>
          <p:cNvPr id="38" name="標題 1">
            <a:extLst>
              <a:ext uri="{FF2B5EF4-FFF2-40B4-BE49-F238E27FC236}">
                <a16:creationId xmlns:a16="http://schemas.microsoft.com/office/drawing/2014/main" id="{529E2F87-694B-4FEA-96E0-2BB9F5249143}"/>
              </a:ext>
            </a:extLst>
          </p:cNvPr>
          <p:cNvSpPr txBox="1"/>
          <p:nvPr/>
        </p:nvSpPr>
        <p:spPr>
          <a:xfrm>
            <a:off x="683568" y="719499"/>
            <a:ext cx="2232248"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F</a:t>
            </a:r>
            <a:r>
              <a:rPr lang="en-US" altLang="zh-HK" sz="2800" dirty="0">
                <a:latin typeface="+mn-lt"/>
                <a:ea typeface="微软雅黑" pitchFamily="34" charset="-122"/>
              </a:rPr>
              <a:t>eatures</a:t>
            </a:r>
          </a:p>
        </p:txBody>
      </p:sp>
    </p:spTree>
    <p:extLst>
      <p:ext uri="{BB962C8B-B14F-4D97-AF65-F5344CB8AC3E}">
        <p14:creationId xmlns:p14="http://schemas.microsoft.com/office/powerpoint/2010/main" val="123711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968002690"/>
              </p:ext>
            </p:extLst>
          </p:nvPr>
        </p:nvGraphicFramePr>
        <p:xfrm>
          <a:off x="1115615" y="1419982"/>
          <a:ext cx="6624738" cy="3240000"/>
        </p:xfrm>
        <a:graphic>
          <a:graphicData uri="http://schemas.openxmlformats.org/drawingml/2006/table">
            <a:tbl>
              <a:tblPr firstRow="1" bandRow="1">
                <a:tableStyleId>{5C22544A-7EE6-4342-B048-85BDC9FD1C3A}</a:tableStyleId>
              </a:tblPr>
              <a:tblGrid>
                <a:gridCol w="2208246">
                  <a:extLst>
                    <a:ext uri="{9D8B030D-6E8A-4147-A177-3AD203B41FA5}">
                      <a16:colId xmlns:a16="http://schemas.microsoft.com/office/drawing/2014/main" val="20000"/>
                    </a:ext>
                  </a:extLst>
                </a:gridCol>
                <a:gridCol w="2208246">
                  <a:extLst>
                    <a:ext uri="{9D8B030D-6E8A-4147-A177-3AD203B41FA5}">
                      <a16:colId xmlns:a16="http://schemas.microsoft.com/office/drawing/2014/main" val="20001"/>
                    </a:ext>
                  </a:extLst>
                </a:gridCol>
                <a:gridCol w="2208246">
                  <a:extLst>
                    <a:ext uri="{9D8B030D-6E8A-4147-A177-3AD203B41FA5}">
                      <a16:colId xmlns:a16="http://schemas.microsoft.com/office/drawing/2014/main" val="20002"/>
                    </a:ext>
                  </a:extLst>
                </a:gridCol>
              </a:tblGrid>
              <a:tr h="324000">
                <a:tc>
                  <a:txBody>
                    <a:bodyPr/>
                    <a:lstStyle/>
                    <a:p>
                      <a:pPr algn="ctr"/>
                      <a:r>
                        <a:rPr lang="en-US" altLang="zh-CN" sz="1200" dirty="0">
                          <a:solidFill>
                            <a:schemeClr val="bg1"/>
                          </a:solidFill>
                        </a:rPr>
                        <a:t>Alignment</a:t>
                      </a:r>
                      <a:r>
                        <a:rPr lang="en-US" altLang="zh-CN" sz="1200" baseline="0" dirty="0">
                          <a:solidFill>
                            <a:schemeClr val="bg1"/>
                          </a:solidFill>
                        </a:rPr>
                        <a:t> Parameters</a:t>
                      </a:r>
                      <a:endParaRPr lang="zh-CN" altLang="en-US" sz="1200" dirty="0">
                        <a:solidFill>
                          <a:schemeClr val="bg1"/>
                        </a:solidFill>
                      </a:endParaRPr>
                    </a:p>
                  </a:txBody>
                  <a:tcPr marL="91443" marR="91443" marT="45723" marB="45723" anchor="ctr">
                    <a:solidFill>
                      <a:schemeClr val="tx1">
                        <a:lumMod val="75000"/>
                        <a:lumOff val="25000"/>
                      </a:schemeClr>
                    </a:solidFill>
                  </a:tcPr>
                </a:tc>
                <a:tc>
                  <a:txBody>
                    <a:bodyPr/>
                    <a:lstStyle/>
                    <a:p>
                      <a:pPr algn="ctr"/>
                      <a:r>
                        <a:rPr lang="en-US" altLang="zh-CN" sz="1200" kern="1200" dirty="0">
                          <a:solidFill>
                            <a:schemeClr val="bg1"/>
                          </a:solidFill>
                          <a:effectLst/>
                          <a:latin typeface="+mn-lt"/>
                          <a:ea typeface="+mn-ea"/>
                          <a:cs typeface="+mn-cs"/>
                        </a:rPr>
                        <a:t>Measurement</a:t>
                      </a:r>
                      <a:r>
                        <a:rPr lang="en-US" altLang="zh-CN" sz="1200" kern="1200" baseline="0" dirty="0">
                          <a:solidFill>
                            <a:schemeClr val="bg1"/>
                          </a:solidFill>
                          <a:effectLst/>
                          <a:latin typeface="+mn-lt"/>
                          <a:ea typeface="+mn-ea"/>
                          <a:cs typeface="+mn-cs"/>
                        </a:rPr>
                        <a:t> Range</a:t>
                      </a:r>
                      <a:endParaRPr lang="zh-CN" altLang="en-US" sz="1200" dirty="0">
                        <a:solidFill>
                          <a:schemeClr val="bg1"/>
                        </a:solidFill>
                      </a:endParaRPr>
                    </a:p>
                  </a:txBody>
                  <a:tcPr marL="91443" marR="91443" marT="45723" marB="45723" anchor="ctr">
                    <a:solidFill>
                      <a:schemeClr val="tx1">
                        <a:lumMod val="75000"/>
                        <a:lumOff val="25000"/>
                      </a:schemeClr>
                    </a:solidFill>
                  </a:tcPr>
                </a:tc>
                <a:tc>
                  <a:txBody>
                    <a:bodyPr/>
                    <a:lstStyle/>
                    <a:p>
                      <a:pPr algn="ctr"/>
                      <a:r>
                        <a:rPr lang="en-US" altLang="zh-CN" sz="1200" dirty="0">
                          <a:solidFill>
                            <a:schemeClr val="bg1"/>
                          </a:solidFill>
                        </a:rPr>
                        <a:t>Measurement</a:t>
                      </a:r>
                      <a:r>
                        <a:rPr lang="en-US" altLang="zh-CN" sz="1200" baseline="0" dirty="0">
                          <a:solidFill>
                            <a:schemeClr val="bg1"/>
                          </a:solidFill>
                        </a:rPr>
                        <a:t> Accuracy</a:t>
                      </a:r>
                      <a:endParaRPr lang="zh-CN" altLang="en-US" sz="1200" dirty="0">
                        <a:solidFill>
                          <a:schemeClr val="bg1"/>
                        </a:solidFill>
                      </a:endParaRPr>
                    </a:p>
                  </a:txBody>
                  <a:tcPr marL="91443" marR="91443" marT="45723" marB="45723" anchor="ctr">
                    <a:solidFill>
                      <a:schemeClr val="tx1">
                        <a:lumMod val="75000"/>
                        <a:lumOff val="25000"/>
                      </a:schemeClr>
                    </a:solidFill>
                  </a:tcPr>
                </a:tc>
                <a:extLst>
                  <a:ext uri="{0D108BD9-81ED-4DB2-BD59-A6C34878D82A}">
                    <a16:rowId xmlns:a16="http://schemas.microsoft.com/office/drawing/2014/main" val="10000"/>
                  </a:ext>
                </a:extLst>
              </a:tr>
              <a:tr h="324000">
                <a:tc>
                  <a:txBody>
                    <a:bodyPr/>
                    <a:lstStyle/>
                    <a:p>
                      <a:pPr algn="ctr"/>
                      <a:r>
                        <a:rPr lang="en-US" altLang="zh-CN" sz="1200" dirty="0"/>
                        <a:t>Display</a:t>
                      </a:r>
                      <a:r>
                        <a:rPr lang="en-US" altLang="zh-CN" sz="1200" baseline="0" dirty="0"/>
                        <a:t> Accuracy</a:t>
                      </a:r>
                      <a:endParaRPr lang="zh-CN" altLang="en-US" sz="1200" dirty="0"/>
                    </a:p>
                  </a:txBody>
                  <a:tcPr marL="91443" marR="91443" marT="45723" marB="45723" anchor="ctr"/>
                </a:tc>
                <a:tc>
                  <a:txBody>
                    <a:bodyPr/>
                    <a:lstStyle/>
                    <a:p>
                      <a:pPr algn="ctr"/>
                      <a:r>
                        <a:rPr lang="en-US" altLang="zh-CN" sz="1200" dirty="0"/>
                        <a:t>1’/0.01/0.1mm</a:t>
                      </a:r>
                      <a:endParaRPr lang="zh-CN" altLang="en-US" sz="1200" dirty="0"/>
                    </a:p>
                  </a:txBody>
                  <a:tcPr marL="91443" marR="91443" marT="45723" marB="45723" anchor="ctr"/>
                </a:tc>
                <a:tc>
                  <a:txBody>
                    <a:bodyPr/>
                    <a:lstStyle/>
                    <a:p>
                      <a:pPr algn="ctr"/>
                      <a:r>
                        <a:rPr lang="en-US" altLang="zh-CN" sz="1200" dirty="0"/>
                        <a:t>/</a:t>
                      </a:r>
                      <a:endParaRPr lang="zh-CN" altLang="en-US" sz="1200" dirty="0"/>
                    </a:p>
                  </a:txBody>
                  <a:tcPr marL="91443" marR="91443" marT="45723" marB="45723" anchor="ctr"/>
                </a:tc>
                <a:extLst>
                  <a:ext uri="{0D108BD9-81ED-4DB2-BD59-A6C34878D82A}">
                    <a16:rowId xmlns:a16="http://schemas.microsoft.com/office/drawing/2014/main" val="10001"/>
                  </a:ext>
                </a:extLst>
              </a:tr>
              <a:tr h="324000">
                <a:tc>
                  <a:txBody>
                    <a:bodyPr/>
                    <a:lstStyle/>
                    <a:p>
                      <a:pPr algn="ctr"/>
                      <a:r>
                        <a:rPr lang="en-US" altLang="zh-CN" sz="1200" dirty="0"/>
                        <a:t>Toe</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±40°</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a:t>
                      </a:r>
                      <a:endParaRPr lang="zh-CN" altLang="en-US" sz="1200" dirty="0"/>
                    </a:p>
                  </a:txBody>
                  <a:tcPr marL="91443" marR="91443" marT="45723" marB="45723" anchor="ctr"/>
                </a:tc>
                <a:extLst>
                  <a:ext uri="{0D108BD9-81ED-4DB2-BD59-A6C34878D82A}">
                    <a16:rowId xmlns:a16="http://schemas.microsoft.com/office/drawing/2014/main" val="10002"/>
                  </a:ext>
                </a:extLst>
              </a:tr>
              <a:tr h="324000">
                <a:tc>
                  <a:txBody>
                    <a:bodyPr/>
                    <a:lstStyle/>
                    <a:p>
                      <a:pPr algn="ctr"/>
                      <a:r>
                        <a:rPr lang="en-US" altLang="zh-CN" sz="1200" dirty="0"/>
                        <a:t>Camber</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±10°</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a:t>
                      </a:r>
                      <a:endParaRPr lang="zh-CN" altLang="en-US" sz="1200" dirty="0"/>
                    </a:p>
                  </a:txBody>
                  <a:tcPr marL="91443" marR="91443" marT="45723" marB="45723" anchor="ctr"/>
                </a:tc>
                <a:extLst>
                  <a:ext uri="{0D108BD9-81ED-4DB2-BD59-A6C34878D82A}">
                    <a16:rowId xmlns:a16="http://schemas.microsoft.com/office/drawing/2014/main" val="10003"/>
                  </a:ext>
                </a:extLst>
              </a:tr>
              <a:tr h="324000">
                <a:tc>
                  <a:txBody>
                    <a:bodyPr/>
                    <a:lstStyle/>
                    <a:p>
                      <a:pPr algn="ctr"/>
                      <a:r>
                        <a:rPr lang="en-US" altLang="zh-CN" sz="1200" dirty="0"/>
                        <a:t>Caster</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±20°</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±5’</a:t>
                      </a:r>
                      <a:endParaRPr lang="zh-CN" altLang="en-US" sz="1200" dirty="0"/>
                    </a:p>
                  </a:txBody>
                  <a:tcPr marL="91443" marR="91443" marT="45723" marB="45723" anchor="ctr"/>
                </a:tc>
                <a:extLst>
                  <a:ext uri="{0D108BD9-81ED-4DB2-BD59-A6C34878D82A}">
                    <a16:rowId xmlns:a16="http://schemas.microsoft.com/office/drawing/2014/main" val="10004"/>
                  </a:ext>
                </a:extLst>
              </a:tr>
              <a:tr h="324000">
                <a:tc>
                  <a:txBody>
                    <a:bodyPr/>
                    <a:lstStyle/>
                    <a:p>
                      <a:pPr algn="ctr"/>
                      <a:r>
                        <a:rPr lang="en-US" altLang="zh-CN" sz="1200" dirty="0"/>
                        <a:t>Kingpin</a:t>
                      </a:r>
                      <a:r>
                        <a:rPr lang="en-US" altLang="zh-CN" sz="1200" baseline="0" dirty="0"/>
                        <a:t> Inclination</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±20°</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±5’</a:t>
                      </a:r>
                      <a:endParaRPr lang="zh-CN" altLang="en-US" sz="1200" dirty="0"/>
                    </a:p>
                  </a:txBody>
                  <a:tcPr marL="91443" marR="91443" marT="45723" marB="45723" anchor="ctr"/>
                </a:tc>
                <a:extLst>
                  <a:ext uri="{0D108BD9-81ED-4DB2-BD59-A6C34878D82A}">
                    <a16:rowId xmlns:a16="http://schemas.microsoft.com/office/drawing/2014/main" val="10005"/>
                  </a:ext>
                </a:extLst>
              </a:tr>
              <a:tr h="324000">
                <a:tc>
                  <a:txBody>
                    <a:bodyPr/>
                    <a:lstStyle/>
                    <a:p>
                      <a:pPr algn="ctr"/>
                      <a:r>
                        <a:rPr lang="en-US" altLang="zh-CN" sz="1200" dirty="0"/>
                        <a:t>Retraction</a:t>
                      </a:r>
                      <a:r>
                        <a:rPr lang="en-US" altLang="zh-CN" sz="1200" baseline="0" dirty="0"/>
                        <a:t> angle</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±5°</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a:t>
                      </a:r>
                      <a:endParaRPr lang="zh-CN" altLang="en-US" sz="1200" dirty="0"/>
                    </a:p>
                  </a:txBody>
                  <a:tcPr marL="91443" marR="91443" marT="45723" marB="45723" anchor="ctr"/>
                </a:tc>
                <a:extLst>
                  <a:ext uri="{0D108BD9-81ED-4DB2-BD59-A6C34878D82A}">
                    <a16:rowId xmlns:a16="http://schemas.microsoft.com/office/drawing/2014/main" val="10006"/>
                  </a:ext>
                </a:extLst>
              </a:tr>
              <a:tr h="324000">
                <a:tc>
                  <a:txBody>
                    <a:bodyPr/>
                    <a:lstStyle/>
                    <a:p>
                      <a:pPr algn="ctr"/>
                      <a:r>
                        <a:rPr lang="en-US" altLang="zh-CN" sz="1200" dirty="0"/>
                        <a:t>Trust</a:t>
                      </a:r>
                      <a:r>
                        <a:rPr lang="en-US" altLang="zh-CN" sz="1200" baseline="0" dirty="0"/>
                        <a:t> angle</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±5°</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a:t>
                      </a:r>
                      <a:endParaRPr lang="zh-CN" altLang="en-US" sz="1200" dirty="0"/>
                    </a:p>
                  </a:txBody>
                  <a:tcPr marL="91443" marR="91443" marT="45723" marB="45723" anchor="ctr"/>
                </a:tc>
                <a:extLst>
                  <a:ext uri="{0D108BD9-81ED-4DB2-BD59-A6C34878D82A}">
                    <a16:rowId xmlns:a16="http://schemas.microsoft.com/office/drawing/2014/main" val="10007"/>
                  </a:ext>
                </a:extLst>
              </a:tr>
              <a:tr h="324000">
                <a:tc>
                  <a:txBody>
                    <a:bodyPr/>
                    <a:lstStyle/>
                    <a:p>
                      <a:pPr marL="0" marR="0" indent="0" algn="ctr" defTabSz="914350" rtl="0" eaLnBrk="1" fontAlgn="auto" latinLnBrk="0" hangingPunct="1">
                        <a:lnSpc>
                          <a:spcPct val="100000"/>
                        </a:lnSpc>
                        <a:spcBef>
                          <a:spcPts val="0"/>
                        </a:spcBef>
                        <a:spcAft>
                          <a:spcPts val="0"/>
                        </a:spcAft>
                        <a:buClrTx/>
                        <a:buSzTx/>
                        <a:buFontTx/>
                        <a:buNone/>
                        <a:tabLst/>
                        <a:defRPr/>
                      </a:pPr>
                      <a:r>
                        <a:rPr lang="en-US" altLang="zh-CN" sz="1200" dirty="0"/>
                        <a:t>Wheel</a:t>
                      </a:r>
                      <a:r>
                        <a:rPr lang="en-US" altLang="zh-CN" sz="1200" baseline="0" dirty="0"/>
                        <a:t> Track</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2000mm</a:t>
                      </a:r>
                      <a:endParaRPr lang="zh-CN" altLang="en-US" sz="1200" dirty="0"/>
                    </a:p>
                  </a:txBody>
                  <a:tcPr marL="91443" marR="91443" marT="45723" marB="45723" anchor="ctr"/>
                </a:tc>
                <a:tc>
                  <a:txBody>
                    <a:bodyPr/>
                    <a:lstStyle/>
                    <a:p>
                      <a:pPr marL="0" marR="0" indent="0" algn="ctr" defTabSz="914350" rtl="0" eaLnBrk="1" fontAlgn="auto" latinLnBrk="0" hangingPunct="1">
                        <a:lnSpc>
                          <a:spcPct val="100000"/>
                        </a:lnSpc>
                        <a:spcBef>
                          <a:spcPts val="0"/>
                        </a:spcBef>
                        <a:spcAft>
                          <a:spcPts val="0"/>
                        </a:spcAft>
                        <a:buClrTx/>
                        <a:buSzTx/>
                        <a:buFontTx/>
                        <a:buNone/>
                        <a:tabLst/>
                        <a:defRPr/>
                      </a:pPr>
                      <a:r>
                        <a:rPr lang="en-US" altLang="zh-CN" sz="1200" dirty="0"/>
                        <a:t>±2mm</a:t>
                      </a:r>
                      <a:endParaRPr lang="zh-CN" altLang="en-US" sz="1200" dirty="0"/>
                    </a:p>
                  </a:txBody>
                  <a:tcPr marL="91443" marR="91443" marT="45723" marB="45723" anchor="ctr"/>
                </a:tc>
                <a:extLst>
                  <a:ext uri="{0D108BD9-81ED-4DB2-BD59-A6C34878D82A}">
                    <a16:rowId xmlns:a16="http://schemas.microsoft.com/office/drawing/2014/main" val="10008"/>
                  </a:ext>
                </a:extLst>
              </a:tr>
              <a:tr h="324000">
                <a:tc>
                  <a:txBody>
                    <a:bodyPr/>
                    <a:lstStyle/>
                    <a:p>
                      <a:pPr algn="ctr"/>
                      <a:r>
                        <a:rPr lang="en-US" altLang="zh-CN" sz="1200" dirty="0"/>
                        <a:t>Wheelbase</a:t>
                      </a:r>
                      <a:endParaRPr lang="zh-CN" altLang="en-US" sz="1200" dirty="0"/>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4000mm</a:t>
                      </a:r>
                      <a:endParaRPr lang="zh-CN" altLang="en-US" sz="1200" dirty="0"/>
                    </a:p>
                  </a:txBody>
                  <a:tcPr marL="91443" marR="91443" marT="45723" marB="45723" anchor="ctr"/>
                </a:tc>
                <a:tc>
                  <a:txBody>
                    <a:bodyPr/>
                    <a:lstStyle/>
                    <a:p>
                      <a:pPr algn="ctr"/>
                      <a:r>
                        <a:rPr lang="en-US" altLang="zh-CN" sz="1200" dirty="0"/>
                        <a:t>±2mm</a:t>
                      </a:r>
                      <a:endParaRPr lang="zh-CN" altLang="en-US" sz="1200" dirty="0"/>
                    </a:p>
                  </a:txBody>
                  <a:tcPr marL="91443" marR="91443" marT="45723" marB="45723" anchor="ctr"/>
                </a:tc>
                <a:extLst>
                  <a:ext uri="{0D108BD9-81ED-4DB2-BD59-A6C34878D82A}">
                    <a16:rowId xmlns:a16="http://schemas.microsoft.com/office/drawing/2014/main" val="10009"/>
                  </a:ext>
                </a:extLst>
              </a:tr>
            </a:tbl>
          </a:graphicData>
        </a:graphic>
      </p:graphicFrame>
      <p:sp>
        <p:nvSpPr>
          <p:cNvPr id="4" name="標題 1">
            <a:extLst>
              <a:ext uri="{FF2B5EF4-FFF2-40B4-BE49-F238E27FC236}">
                <a16:creationId xmlns:a16="http://schemas.microsoft.com/office/drawing/2014/main" id="{529E2F87-694B-4FEA-96E0-2BB9F5249143}"/>
              </a:ext>
            </a:extLst>
          </p:cNvPr>
          <p:cNvSpPr txBox="1"/>
          <p:nvPr/>
        </p:nvSpPr>
        <p:spPr>
          <a:xfrm>
            <a:off x="683568" y="719499"/>
            <a:ext cx="4248472"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M</a:t>
            </a:r>
            <a:r>
              <a:rPr lang="en-US" altLang="zh-HK" sz="2800" dirty="0">
                <a:latin typeface="+mn-lt"/>
                <a:ea typeface="微软雅黑" pitchFamily="34" charset="-122"/>
              </a:rPr>
              <a:t>easurement </a:t>
            </a:r>
            <a:r>
              <a:rPr lang="en-US" altLang="zh-HK" sz="2800" dirty="0">
                <a:solidFill>
                  <a:srgbClr val="FF0000"/>
                </a:solidFill>
                <a:latin typeface="+mn-lt"/>
                <a:ea typeface="微软雅黑" pitchFamily="34" charset="-122"/>
              </a:rPr>
              <a:t>P</a:t>
            </a:r>
            <a:r>
              <a:rPr lang="en-US" altLang="zh-HK" sz="2800" dirty="0">
                <a:latin typeface="+mn-lt"/>
                <a:ea typeface="微软雅黑" pitchFamily="34" charset="-122"/>
              </a:rPr>
              <a:t>arameters</a:t>
            </a:r>
          </a:p>
        </p:txBody>
      </p:sp>
    </p:spTree>
    <p:extLst>
      <p:ext uri="{BB962C8B-B14F-4D97-AF65-F5344CB8AC3E}">
        <p14:creationId xmlns:p14="http://schemas.microsoft.com/office/powerpoint/2010/main" val="184339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685768872"/>
              </p:ext>
            </p:extLst>
          </p:nvPr>
        </p:nvGraphicFramePr>
        <p:xfrm>
          <a:off x="1691680" y="1275606"/>
          <a:ext cx="5616624" cy="331200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2571715">
                  <a:extLst>
                    <a:ext uri="{9D8B030D-6E8A-4147-A177-3AD203B41FA5}">
                      <a16:colId xmlns:a16="http://schemas.microsoft.com/office/drawing/2014/main" val="20001"/>
                    </a:ext>
                  </a:extLst>
                </a:gridCol>
                <a:gridCol w="1604749">
                  <a:extLst>
                    <a:ext uri="{9D8B030D-6E8A-4147-A177-3AD203B41FA5}">
                      <a16:colId xmlns:a16="http://schemas.microsoft.com/office/drawing/2014/main" val="20002"/>
                    </a:ext>
                  </a:extLst>
                </a:gridCol>
              </a:tblGrid>
              <a:tr h="288000">
                <a:tc>
                  <a:txBody>
                    <a:bodyPr/>
                    <a:lstStyle/>
                    <a:p>
                      <a:pPr algn="ctr"/>
                      <a:endParaRPr lang="zh-CN" altLang="en-US" sz="1000" dirty="0">
                        <a:solidFill>
                          <a:schemeClr val="bg1"/>
                        </a:solidFill>
                      </a:endParaRPr>
                    </a:p>
                  </a:txBody>
                  <a:tcPr marL="91443" marR="91443" marT="45723" marB="45723" anchor="ctr">
                    <a:solidFill>
                      <a:schemeClr val="tx1">
                        <a:lumMod val="75000"/>
                        <a:lumOff val="25000"/>
                      </a:schemeClr>
                    </a:solidFill>
                  </a:tcPr>
                </a:tc>
                <a:tc>
                  <a:txBody>
                    <a:bodyPr/>
                    <a:lstStyle/>
                    <a:p>
                      <a:pPr algn="ctr"/>
                      <a:r>
                        <a:rPr lang="en-US" altLang="zh-CN" sz="1000" dirty="0">
                          <a:solidFill>
                            <a:schemeClr val="bg1"/>
                          </a:solidFill>
                        </a:rPr>
                        <a:t>Item</a:t>
                      </a:r>
                      <a:endParaRPr lang="zh-CN" altLang="en-US" sz="1000" dirty="0">
                        <a:solidFill>
                          <a:schemeClr val="bg1"/>
                        </a:solidFill>
                      </a:endParaRPr>
                    </a:p>
                  </a:txBody>
                  <a:tcPr marL="91443" marR="91443" marT="45723" marB="45723" anchor="ctr">
                    <a:solidFill>
                      <a:schemeClr val="tx1">
                        <a:lumMod val="75000"/>
                        <a:lumOff val="25000"/>
                      </a:schemeClr>
                    </a:solidFill>
                  </a:tcPr>
                </a:tc>
                <a:tc>
                  <a:txBody>
                    <a:bodyPr/>
                    <a:lstStyle/>
                    <a:p>
                      <a:pPr algn="ctr"/>
                      <a:r>
                        <a:rPr lang="en-US" altLang="zh-CN" sz="1000" dirty="0">
                          <a:solidFill>
                            <a:schemeClr val="bg1"/>
                          </a:solidFill>
                        </a:rPr>
                        <a:t>Amount</a:t>
                      </a:r>
                      <a:endParaRPr lang="zh-CN" altLang="en-US" sz="1000" dirty="0">
                        <a:solidFill>
                          <a:schemeClr val="bg1"/>
                        </a:solidFill>
                      </a:endParaRPr>
                    </a:p>
                  </a:txBody>
                  <a:tcPr marL="91443" marR="91443" marT="45723" marB="45723" anchor="ctr">
                    <a:solidFill>
                      <a:schemeClr val="tx1">
                        <a:lumMod val="75000"/>
                        <a:lumOff val="25000"/>
                      </a:schemeClr>
                    </a:solidFill>
                  </a:tcPr>
                </a:tc>
                <a:extLst>
                  <a:ext uri="{0D108BD9-81ED-4DB2-BD59-A6C34878D82A}">
                    <a16:rowId xmlns:a16="http://schemas.microsoft.com/office/drawing/2014/main" val="10000"/>
                  </a:ext>
                </a:extLst>
              </a:tr>
              <a:tr h="252000">
                <a:tc rowSpan="7">
                  <a:txBody>
                    <a:bodyPr/>
                    <a:lstStyle/>
                    <a:p>
                      <a:pPr marL="72000" indent="0" algn="l">
                        <a:buNone/>
                      </a:pPr>
                      <a:r>
                        <a:rPr lang="en-US" altLang="zh-CN" sz="1000" b="0" dirty="0">
                          <a:latin typeface="微软雅黑" panose="020B0503020204020204" charset="-122"/>
                          <a:ea typeface="微软雅黑" panose="020B0503020204020204" charset="-122"/>
                          <a:cs typeface="宋体" panose="02010600030101010101" pitchFamily="2" charset="-122"/>
                        </a:rPr>
                        <a:t>Standard Accessory</a:t>
                      </a:r>
                      <a:endParaRPr lang="zh-CN"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zh-CN" sz="1000" b="0" dirty="0">
                          <a:latin typeface="微软雅黑" panose="020B0503020204020204" charset="-122"/>
                          <a:ea typeface="微软雅黑" panose="020B0503020204020204" charset="-122"/>
                          <a:cs typeface="宋体" panose="02010600030101010101" pitchFamily="2" charset="-122"/>
                        </a:rPr>
                        <a:t>Cabinet</a:t>
                      </a:r>
                      <a:endParaRPr lang="zh-CN"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indent="0" algn="ctr">
                        <a:buNone/>
                      </a:pPr>
                      <a:r>
                        <a:rPr lang="en-US" sz="1000" b="0" dirty="0">
                          <a:latin typeface="微软雅黑" panose="020B0503020204020204" charset="-122"/>
                          <a:ea typeface="微软雅黑" panose="020B0503020204020204" charset="-122"/>
                          <a:cs typeface="微软雅黑" panose="020B0503020204020204" charset="-122"/>
                        </a:rPr>
                        <a:t>1 pcs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extLst>
                  <a:ext uri="{0D108BD9-81ED-4DB2-BD59-A6C34878D82A}">
                    <a16:rowId xmlns:a16="http://schemas.microsoft.com/office/drawing/2014/main" val="10001"/>
                  </a:ext>
                </a:extLst>
              </a:tr>
              <a:tr h="252000">
                <a:tc vMerge="1">
                  <a:txBody>
                    <a:bodyPr/>
                    <a:lstStyle/>
                    <a:p>
                      <a:pPr marL="288000" indent="0" algn="l">
                        <a:buNone/>
                      </a:pP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sz="1000" b="0" dirty="0">
                          <a:latin typeface="微软雅黑" panose="020B0503020204020204" charset="-122"/>
                          <a:ea typeface="微软雅黑" panose="020B0503020204020204" charset="-122"/>
                          <a:cs typeface="宋体" panose="02010600030101010101" pitchFamily="2" charset="-122"/>
                        </a:rPr>
                        <a:t>Beam</a:t>
                      </a: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indent="0" algn="ctr">
                        <a:buNone/>
                      </a:pPr>
                      <a:r>
                        <a:rPr lang="en-US" sz="1000" b="0" dirty="0">
                          <a:latin typeface="微软雅黑" panose="020B0503020204020204" charset="-122"/>
                          <a:ea typeface="微软雅黑" panose="020B0503020204020204" charset="-122"/>
                          <a:cs typeface="微软雅黑" panose="020B0503020204020204" charset="-122"/>
                        </a:rPr>
                        <a:t>1</a:t>
                      </a:r>
                      <a:r>
                        <a:rPr lang="en-US" sz="1000" b="0" baseline="0" dirty="0">
                          <a:latin typeface="微软雅黑" panose="020B0503020204020204" charset="-122"/>
                          <a:ea typeface="微软雅黑" panose="020B0503020204020204" charset="-122"/>
                          <a:cs typeface="微软雅黑" panose="020B0503020204020204" charset="-122"/>
                        </a:rPr>
                        <a:t> pcs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extLst>
                  <a:ext uri="{0D108BD9-81ED-4DB2-BD59-A6C34878D82A}">
                    <a16:rowId xmlns:a16="http://schemas.microsoft.com/office/drawing/2014/main" val="10002"/>
                  </a:ext>
                </a:extLst>
              </a:tr>
              <a:tr h="252000">
                <a:tc vMerge="1">
                  <a:txBody>
                    <a:bodyPr/>
                    <a:lstStyle/>
                    <a:p>
                      <a:pPr marL="288000" indent="0" algn="l">
                        <a:buNone/>
                      </a:pP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Post</a:t>
                      </a:r>
                    </a:p>
                  </a:txBody>
                  <a:tcPr marL="0" marR="0" marT="0" marB="0" anchor="ctr"/>
                </a:tc>
                <a:tc>
                  <a:txBody>
                    <a:bodyPr/>
                    <a:lstStyle/>
                    <a:p>
                      <a:pPr indent="0" algn="ctr">
                        <a:buNone/>
                      </a:pPr>
                      <a:r>
                        <a:rPr lang="en-US" altLang="en-US" sz="1000" b="0" dirty="0">
                          <a:latin typeface="微软雅黑" panose="020B0503020204020204" charset="-122"/>
                          <a:ea typeface="微软雅黑" panose="020B0503020204020204" charset="-122"/>
                          <a:cs typeface="微软雅黑" panose="020B0503020204020204" charset="-122"/>
                        </a:rPr>
                        <a:t>1</a:t>
                      </a:r>
                      <a:r>
                        <a:rPr lang="en-US" altLang="en-US" sz="1000" b="0" baseline="0" dirty="0">
                          <a:latin typeface="微软雅黑" panose="020B0503020204020204" charset="-122"/>
                          <a:ea typeface="微软雅黑" panose="020B0503020204020204" charset="-122"/>
                          <a:cs typeface="微软雅黑" panose="020B0503020204020204" charset="-122"/>
                        </a:rPr>
                        <a:t> pcs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extLst>
                  <a:ext uri="{0D108BD9-81ED-4DB2-BD59-A6C34878D82A}">
                    <a16:rowId xmlns:a16="http://schemas.microsoft.com/office/drawing/2014/main" val="10003"/>
                  </a:ext>
                </a:extLst>
              </a:tr>
              <a:tr h="252000">
                <a:tc vMerge="1">
                  <a:txBody>
                    <a:bodyPr/>
                    <a:lstStyle/>
                    <a:p>
                      <a:pPr marL="288000" indent="0" algn="l">
                        <a:buNone/>
                      </a:pP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微软雅黑" panose="020B0503020204020204" charset="-122"/>
                        </a:rPr>
                        <a:t>Clamp &amp; Target</a:t>
                      </a:r>
                    </a:p>
                  </a:txBody>
                  <a:tcPr marL="0" marR="0" marT="0" marB="0" anchor="ctr"/>
                </a:tc>
                <a:tc>
                  <a:txBody>
                    <a:bodyPr/>
                    <a:lstStyle/>
                    <a:p>
                      <a:pPr indent="0" algn="ctr">
                        <a:buNone/>
                      </a:pPr>
                      <a:r>
                        <a:rPr lang="en-US" altLang="en-US" sz="1000" b="0" dirty="0">
                          <a:latin typeface="微软雅黑" panose="020B0503020204020204" charset="-122"/>
                          <a:ea typeface="微软雅黑" panose="020B0503020204020204" charset="-122"/>
                          <a:cs typeface="微软雅黑" panose="020B0503020204020204" charset="-122"/>
                        </a:rPr>
                        <a:t>1 set</a:t>
                      </a:r>
                    </a:p>
                  </a:txBody>
                  <a:tcPr marL="0" marR="0" marT="0" marB="0" anchor="ctr"/>
                </a:tc>
                <a:extLst>
                  <a:ext uri="{0D108BD9-81ED-4DB2-BD59-A6C34878D82A}">
                    <a16:rowId xmlns:a16="http://schemas.microsoft.com/office/drawing/2014/main" val="10004"/>
                  </a:ext>
                </a:extLst>
              </a:tr>
              <a:tr h="252000">
                <a:tc vMerge="1">
                  <a:txBody>
                    <a:bodyPr/>
                    <a:lstStyle/>
                    <a:p>
                      <a:pPr marL="288000" indent="0" algn="l">
                        <a:buNone/>
                      </a:pP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tc>
                  <a:txBody>
                    <a:bodyPr/>
                    <a:lstStyle/>
                    <a:p>
                      <a:pPr marL="288000" indent="0" algn="l">
                        <a:buNone/>
                      </a:pPr>
                      <a:r>
                        <a:rPr lang="en-US" sz="1000" b="0" dirty="0">
                          <a:latin typeface="微软雅黑" panose="020B0503020204020204" charset="-122"/>
                          <a:ea typeface="微软雅黑" panose="020B0503020204020204" charset="-122"/>
                          <a:cs typeface="微软雅黑" panose="020B0503020204020204" charset="-122"/>
                        </a:rPr>
                        <a:t>Turn Tables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tc>
                  <a:txBody>
                    <a:bodyPr/>
                    <a:lstStyle/>
                    <a:p>
                      <a:pPr indent="0" algn="ctr">
                        <a:buNone/>
                      </a:pPr>
                      <a:r>
                        <a:rPr lang="en-US" sz="1000" b="0" dirty="0">
                          <a:latin typeface="微软雅黑" panose="020B0503020204020204" charset="-122"/>
                          <a:ea typeface="微软雅黑" panose="020B0503020204020204" charset="-122"/>
                          <a:cs typeface="微软雅黑" panose="020B0503020204020204" charset="-122"/>
                        </a:rPr>
                        <a:t>1 pcs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extLst>
                  <a:ext uri="{0D108BD9-81ED-4DB2-BD59-A6C34878D82A}">
                    <a16:rowId xmlns:a16="http://schemas.microsoft.com/office/drawing/2014/main" val="10005"/>
                  </a:ext>
                </a:extLst>
              </a:tr>
              <a:tr h="252000">
                <a:tc vMerge="1">
                  <a:txBody>
                    <a:bodyPr/>
                    <a:lstStyle/>
                    <a:p>
                      <a:pPr marL="288000" indent="0" algn="l">
                        <a:buNone/>
                      </a:pP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Steering</a:t>
                      </a:r>
                      <a:r>
                        <a:rPr lang="en-US" altLang="en-US" sz="1000" b="0" baseline="0" dirty="0">
                          <a:latin typeface="微软雅黑" panose="020B0503020204020204" charset="-122"/>
                          <a:ea typeface="微软雅黑" panose="020B0503020204020204" charset="-122"/>
                          <a:cs typeface="宋体" panose="02010600030101010101" pitchFamily="2" charset="-122"/>
                        </a:rPr>
                        <a:t> Wheel Holder</a:t>
                      </a: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indent="0" algn="ctr">
                        <a:buNone/>
                      </a:pPr>
                      <a:r>
                        <a:rPr lang="en-US" sz="1000" b="0" dirty="0">
                          <a:latin typeface="微软雅黑" panose="020B0503020204020204" charset="-122"/>
                          <a:ea typeface="微软雅黑" panose="020B0503020204020204" charset="-122"/>
                          <a:cs typeface="微软雅黑" panose="020B0503020204020204" charset="-122"/>
                        </a:rPr>
                        <a:t>1 pcs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extLst>
                  <a:ext uri="{0D108BD9-81ED-4DB2-BD59-A6C34878D82A}">
                    <a16:rowId xmlns:a16="http://schemas.microsoft.com/office/drawing/2014/main" val="10006"/>
                  </a:ext>
                </a:extLst>
              </a:tr>
              <a:tr h="252000">
                <a:tc vMerge="1">
                  <a:txBody>
                    <a:bodyPr/>
                    <a:lstStyle/>
                    <a:p>
                      <a:pPr marL="288000" indent="0" algn="l">
                        <a:buNone/>
                      </a:pP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Brake</a:t>
                      </a:r>
                      <a:r>
                        <a:rPr lang="en-US" altLang="en-US" sz="1000" b="0" baseline="0" dirty="0">
                          <a:latin typeface="微软雅黑" panose="020B0503020204020204" charset="-122"/>
                          <a:ea typeface="微软雅黑" panose="020B0503020204020204" charset="-122"/>
                          <a:cs typeface="宋体" panose="02010600030101010101" pitchFamily="2" charset="-122"/>
                        </a:rPr>
                        <a:t> Holder</a:t>
                      </a: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indent="0" algn="ctr">
                        <a:buNone/>
                      </a:pPr>
                      <a:r>
                        <a:rPr lang="en-US" altLang="en-US" sz="1000" b="0" dirty="0">
                          <a:latin typeface="微软雅黑" panose="020B0503020204020204" charset="-122"/>
                          <a:ea typeface="微软雅黑" panose="020B0503020204020204" charset="-122"/>
                          <a:cs typeface="微软雅黑" panose="020B0503020204020204" charset="-122"/>
                        </a:rPr>
                        <a:t>1 pcs</a:t>
                      </a:r>
                    </a:p>
                  </a:txBody>
                  <a:tcPr marL="0" marR="0" marT="0" marB="0" anchor="ctr"/>
                </a:tc>
                <a:extLst>
                  <a:ext uri="{0D108BD9-81ED-4DB2-BD59-A6C34878D82A}">
                    <a16:rowId xmlns:a16="http://schemas.microsoft.com/office/drawing/2014/main" val="10007"/>
                  </a:ext>
                </a:extLst>
              </a:tr>
              <a:tr h="252000">
                <a:tc rowSpan="4">
                  <a:txBody>
                    <a:bodyPr/>
                    <a:lstStyle/>
                    <a:p>
                      <a:pPr marL="72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Optional Accessory</a:t>
                      </a: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Computer</a:t>
                      </a:r>
                    </a:p>
                  </a:txBody>
                  <a:tcPr marL="0" marR="0" marT="0" marB="0" anchor="ctr"/>
                </a:tc>
                <a:tc>
                  <a:txBody>
                    <a:bodyPr/>
                    <a:lstStyle/>
                    <a:p>
                      <a:pPr marL="0" marR="0" indent="0" algn="ctr" defTabSz="914350" rtl="0" eaLnBrk="1" fontAlgn="auto" latinLnBrk="0" hangingPunct="1">
                        <a:lnSpc>
                          <a:spcPct val="100000"/>
                        </a:lnSpc>
                        <a:spcBef>
                          <a:spcPts val="0"/>
                        </a:spcBef>
                        <a:spcAft>
                          <a:spcPts val="0"/>
                        </a:spcAft>
                        <a:buClrTx/>
                        <a:buSzTx/>
                        <a:buFontTx/>
                        <a:buNone/>
                        <a:tabLst/>
                        <a:defRPr/>
                      </a:pPr>
                      <a:r>
                        <a:rPr lang="en-US" altLang="en-US" sz="1000" b="0" dirty="0">
                          <a:latin typeface="微软雅黑" panose="020B0503020204020204" charset="-122"/>
                          <a:ea typeface="微软雅黑" panose="020B0503020204020204" charset="-122"/>
                          <a:cs typeface="微软雅黑" panose="020B0503020204020204" charset="-122"/>
                        </a:rPr>
                        <a:t>1 pcs</a:t>
                      </a:r>
                    </a:p>
                  </a:txBody>
                  <a:tcPr marL="0" marR="0" marT="0" marB="0" anchor="ctr"/>
                </a:tc>
                <a:extLst>
                  <a:ext uri="{0D108BD9-81ED-4DB2-BD59-A6C34878D82A}">
                    <a16:rowId xmlns:a16="http://schemas.microsoft.com/office/drawing/2014/main" val="10008"/>
                  </a:ext>
                </a:extLst>
              </a:tr>
              <a:tr h="252000">
                <a:tc vMerge="1">
                  <a:txBody>
                    <a:bodyPr/>
                    <a:lstStyle/>
                    <a:p>
                      <a:pPr marL="72000" indent="0" algn="l">
                        <a:buNone/>
                      </a:pP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Keyboard</a:t>
                      </a:r>
                      <a:r>
                        <a:rPr lang="en-US" altLang="en-US" sz="1000" b="0" baseline="0" dirty="0">
                          <a:latin typeface="微软雅黑" panose="020B0503020204020204" charset="-122"/>
                          <a:ea typeface="微软雅黑" panose="020B0503020204020204" charset="-122"/>
                          <a:cs typeface="宋体" panose="02010600030101010101" pitchFamily="2" charset="-122"/>
                        </a:rPr>
                        <a:t> &amp; Mouse</a:t>
                      </a: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0" marR="0" indent="0" algn="ctr" defTabSz="914350" rtl="0" eaLnBrk="1" fontAlgn="auto" latinLnBrk="0" hangingPunct="1">
                        <a:lnSpc>
                          <a:spcPct val="100000"/>
                        </a:lnSpc>
                        <a:spcBef>
                          <a:spcPts val="0"/>
                        </a:spcBef>
                        <a:spcAft>
                          <a:spcPts val="0"/>
                        </a:spcAft>
                        <a:buClrTx/>
                        <a:buSzTx/>
                        <a:buFontTx/>
                        <a:buNone/>
                        <a:tabLst/>
                        <a:defRPr/>
                      </a:pPr>
                      <a:r>
                        <a:rPr lang="en-US" altLang="en-US" sz="1000" b="0">
                          <a:latin typeface="微软雅黑" panose="020B0503020204020204" charset="-122"/>
                          <a:ea typeface="微软雅黑" panose="020B0503020204020204" charset="-122"/>
                          <a:cs typeface="微软雅黑" panose="020B0503020204020204" charset="-122"/>
                        </a:rPr>
                        <a:t>1 pcs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extLst>
                  <a:ext uri="{0D108BD9-81ED-4DB2-BD59-A6C34878D82A}">
                    <a16:rowId xmlns:a16="http://schemas.microsoft.com/office/drawing/2014/main" val="10009"/>
                  </a:ext>
                </a:extLst>
              </a:tr>
              <a:tr h="252000">
                <a:tc vMerge="1">
                  <a:txBody>
                    <a:bodyPr/>
                    <a:lstStyle/>
                    <a:p>
                      <a:pPr marL="72000" indent="0" algn="l">
                        <a:buNone/>
                      </a:pP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LED Display</a:t>
                      </a:r>
                    </a:p>
                  </a:txBody>
                  <a:tcPr marL="0" marR="0" marT="0" marB="0" anchor="ctr"/>
                </a:tc>
                <a:tc>
                  <a:txBody>
                    <a:bodyPr/>
                    <a:lstStyle/>
                    <a:p>
                      <a:pPr marL="0" marR="0" indent="0" algn="ctr" defTabSz="914350" rtl="0" eaLnBrk="1" fontAlgn="auto" latinLnBrk="0" hangingPunct="1">
                        <a:lnSpc>
                          <a:spcPct val="100000"/>
                        </a:lnSpc>
                        <a:spcBef>
                          <a:spcPts val="0"/>
                        </a:spcBef>
                        <a:spcAft>
                          <a:spcPts val="0"/>
                        </a:spcAft>
                        <a:buClrTx/>
                        <a:buSzTx/>
                        <a:buFontTx/>
                        <a:buNone/>
                        <a:tabLst/>
                        <a:defRPr/>
                      </a:pPr>
                      <a:r>
                        <a:rPr lang="en-US" altLang="en-US" sz="1000" b="0">
                          <a:latin typeface="微软雅黑" panose="020B0503020204020204" charset="-122"/>
                          <a:ea typeface="微软雅黑" panose="020B0503020204020204" charset="-122"/>
                          <a:cs typeface="微软雅黑" panose="020B0503020204020204" charset="-122"/>
                        </a:rPr>
                        <a:t>1 pcs</a:t>
                      </a:r>
                      <a:endParaRPr lang="en-US" altLang="en-US" sz="1000" b="0" dirty="0">
                        <a:latin typeface="微软雅黑" panose="020B0503020204020204" charset="-122"/>
                        <a:ea typeface="微软雅黑" panose="020B0503020204020204" charset="-122"/>
                        <a:cs typeface="微软雅黑" panose="020B0503020204020204" charset="-122"/>
                      </a:endParaRPr>
                    </a:p>
                  </a:txBody>
                  <a:tcPr marL="0" marR="0" marT="0" marB="0" anchor="ctr"/>
                </a:tc>
                <a:extLst>
                  <a:ext uri="{0D108BD9-81ED-4DB2-BD59-A6C34878D82A}">
                    <a16:rowId xmlns:a16="http://schemas.microsoft.com/office/drawing/2014/main" val="10010"/>
                  </a:ext>
                </a:extLst>
              </a:tr>
              <a:tr h="252000">
                <a:tc vMerge="1">
                  <a:txBody>
                    <a:bodyPr/>
                    <a:lstStyle/>
                    <a:p>
                      <a:pPr marL="72000" indent="0" algn="l">
                        <a:buNone/>
                      </a:pP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Printer</a:t>
                      </a:r>
                    </a:p>
                  </a:txBody>
                  <a:tcPr marL="0" marR="0" marT="0" marB="0" anchor="ctr"/>
                </a:tc>
                <a:tc>
                  <a:txBody>
                    <a:bodyPr/>
                    <a:lstStyle/>
                    <a:p>
                      <a:pPr marL="0" marR="0" indent="0" algn="ctr" defTabSz="914350" rtl="0" eaLnBrk="1" fontAlgn="auto" latinLnBrk="0" hangingPunct="1">
                        <a:lnSpc>
                          <a:spcPct val="100000"/>
                        </a:lnSpc>
                        <a:spcBef>
                          <a:spcPts val="0"/>
                        </a:spcBef>
                        <a:spcAft>
                          <a:spcPts val="0"/>
                        </a:spcAft>
                        <a:buClrTx/>
                        <a:buSzTx/>
                        <a:buFontTx/>
                        <a:buNone/>
                        <a:tabLst/>
                        <a:defRPr/>
                      </a:pPr>
                      <a:r>
                        <a:rPr lang="en-US" altLang="en-US" sz="1000" b="0" dirty="0">
                          <a:latin typeface="微软雅黑" panose="020B0503020204020204" charset="-122"/>
                          <a:ea typeface="微软雅黑" panose="020B0503020204020204" charset="-122"/>
                          <a:cs typeface="微软雅黑" panose="020B0503020204020204" charset="-122"/>
                        </a:rPr>
                        <a:t>1 pcs</a:t>
                      </a:r>
                    </a:p>
                  </a:txBody>
                  <a:tcPr marL="0" marR="0" marT="0" marB="0" anchor="ctr"/>
                </a:tc>
                <a:extLst>
                  <a:ext uri="{0D108BD9-81ED-4DB2-BD59-A6C34878D82A}">
                    <a16:rowId xmlns:a16="http://schemas.microsoft.com/office/drawing/2014/main" val="10011"/>
                  </a:ext>
                </a:extLst>
              </a:tr>
              <a:tr h="252000">
                <a:tc>
                  <a:txBody>
                    <a:bodyPr/>
                    <a:lstStyle/>
                    <a:p>
                      <a:pPr marL="72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Optional</a:t>
                      </a:r>
                      <a:r>
                        <a:rPr lang="en-US" altLang="en-US" sz="1000" b="0" baseline="0" dirty="0">
                          <a:latin typeface="微软雅黑" panose="020B0503020204020204" charset="-122"/>
                          <a:ea typeface="微软雅黑" panose="020B0503020204020204" charset="-122"/>
                          <a:cs typeface="宋体" panose="02010600030101010101" pitchFamily="2" charset="-122"/>
                        </a:rPr>
                        <a:t> Tool Kit</a:t>
                      </a:r>
                      <a:endParaRPr lang="en-US" altLang="en-US" sz="1000" b="0" dirty="0">
                        <a:latin typeface="微软雅黑" panose="020B0503020204020204" charset="-122"/>
                        <a:ea typeface="微软雅黑" panose="020B0503020204020204" charset="-122"/>
                        <a:cs typeface="宋体" panose="02010600030101010101" pitchFamily="2" charset="-122"/>
                      </a:endParaRPr>
                    </a:p>
                  </a:txBody>
                  <a:tcPr marL="0" marR="0" marT="0" marB="0" anchor="ctr"/>
                </a:tc>
                <a:tc>
                  <a:txBody>
                    <a:bodyPr/>
                    <a:lstStyle/>
                    <a:p>
                      <a:pPr marL="288000" indent="0" algn="l">
                        <a:buNone/>
                      </a:pPr>
                      <a:r>
                        <a:rPr lang="en-US" altLang="en-US" sz="1000" b="0" dirty="0">
                          <a:latin typeface="微软雅黑" panose="020B0503020204020204" charset="-122"/>
                          <a:ea typeface="微软雅黑" panose="020B0503020204020204" charset="-122"/>
                          <a:cs typeface="宋体" panose="02010600030101010101" pitchFamily="2" charset="-122"/>
                        </a:rPr>
                        <a:t>Special</a:t>
                      </a:r>
                      <a:r>
                        <a:rPr lang="en-US" altLang="en-US" sz="1000" b="0" baseline="0" dirty="0">
                          <a:latin typeface="微软雅黑" panose="020B0503020204020204" charset="-122"/>
                          <a:ea typeface="微软雅黑" panose="020B0503020204020204" charset="-122"/>
                          <a:cs typeface="宋体" panose="02010600030101010101" pitchFamily="2" charset="-122"/>
                        </a:rPr>
                        <a:t> took kit (38pcs)</a:t>
                      </a:r>
                      <a:r>
                        <a:rPr lang="en-US" altLang="en-US" sz="1000" b="0" dirty="0">
                          <a:latin typeface="微软雅黑" panose="020B0503020204020204" charset="-122"/>
                          <a:ea typeface="微软雅黑" panose="020B0503020204020204" charset="-122"/>
                          <a:cs typeface="宋体" panose="02010600030101010101" pitchFamily="2" charset="-122"/>
                        </a:rPr>
                        <a:t> </a:t>
                      </a:r>
                    </a:p>
                  </a:txBody>
                  <a:tcPr marL="0" marR="0" marT="0" marB="0" anchor="ctr"/>
                </a:tc>
                <a:tc>
                  <a:txBody>
                    <a:bodyPr/>
                    <a:lstStyle/>
                    <a:p>
                      <a:pPr marL="0" marR="0" indent="0" algn="ctr" defTabSz="914350" rtl="0" eaLnBrk="1" fontAlgn="auto" latinLnBrk="0" hangingPunct="1">
                        <a:lnSpc>
                          <a:spcPct val="100000"/>
                        </a:lnSpc>
                        <a:spcBef>
                          <a:spcPts val="0"/>
                        </a:spcBef>
                        <a:spcAft>
                          <a:spcPts val="0"/>
                        </a:spcAft>
                        <a:buClrTx/>
                        <a:buSzTx/>
                        <a:buFontTx/>
                        <a:buNone/>
                        <a:tabLst/>
                        <a:defRPr/>
                      </a:pPr>
                      <a:r>
                        <a:rPr lang="en-US" altLang="en-US" sz="1000" b="0" dirty="0">
                          <a:latin typeface="微软雅黑" panose="020B0503020204020204" charset="-122"/>
                          <a:ea typeface="微软雅黑" panose="020B0503020204020204" charset="-122"/>
                          <a:cs typeface="微软雅黑" panose="020B0503020204020204" charset="-122"/>
                        </a:rPr>
                        <a:t>1 set</a:t>
                      </a:r>
                    </a:p>
                  </a:txBody>
                  <a:tcPr marL="0" marR="0" marT="0" marB="0" anchor="ctr"/>
                </a:tc>
                <a:extLst>
                  <a:ext uri="{0D108BD9-81ED-4DB2-BD59-A6C34878D82A}">
                    <a16:rowId xmlns:a16="http://schemas.microsoft.com/office/drawing/2014/main" val="10012"/>
                  </a:ext>
                </a:extLst>
              </a:tr>
            </a:tbl>
          </a:graphicData>
        </a:graphic>
      </p:graphicFrame>
      <p:sp>
        <p:nvSpPr>
          <p:cNvPr id="4" name="標題 1">
            <a:extLst>
              <a:ext uri="{FF2B5EF4-FFF2-40B4-BE49-F238E27FC236}">
                <a16:creationId xmlns:a16="http://schemas.microsoft.com/office/drawing/2014/main" id="{529E2F87-694B-4FEA-96E0-2BB9F5249143}"/>
              </a:ext>
            </a:extLst>
          </p:cNvPr>
          <p:cNvSpPr txBox="1"/>
          <p:nvPr/>
        </p:nvSpPr>
        <p:spPr>
          <a:xfrm>
            <a:off x="683568" y="719499"/>
            <a:ext cx="4248472"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A</a:t>
            </a:r>
            <a:r>
              <a:rPr lang="en-US" altLang="zh-HK" sz="2800" dirty="0">
                <a:latin typeface="+mn-lt"/>
                <a:ea typeface="微软雅黑" pitchFamily="34" charset="-122"/>
              </a:rPr>
              <a:t>ccessories</a:t>
            </a:r>
          </a:p>
        </p:txBody>
      </p:sp>
    </p:spTree>
    <p:extLst>
      <p:ext uri="{BB962C8B-B14F-4D97-AF65-F5344CB8AC3E}">
        <p14:creationId xmlns:p14="http://schemas.microsoft.com/office/powerpoint/2010/main" val="28227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529E2F87-694B-4FEA-96E0-2BB9F5249143}"/>
              </a:ext>
            </a:extLst>
          </p:cNvPr>
          <p:cNvSpPr txBox="1"/>
          <p:nvPr/>
        </p:nvSpPr>
        <p:spPr>
          <a:xfrm>
            <a:off x="683568" y="719499"/>
            <a:ext cx="4248472"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S</a:t>
            </a:r>
            <a:r>
              <a:rPr lang="en-US" altLang="zh-HK" sz="2800" dirty="0">
                <a:latin typeface="+mn-lt"/>
                <a:ea typeface="微软雅黑" pitchFamily="34" charset="-122"/>
              </a:rPr>
              <a:t>pecial </a:t>
            </a:r>
            <a:r>
              <a:rPr lang="en-US" altLang="zh-HK" sz="2800" dirty="0">
                <a:solidFill>
                  <a:srgbClr val="FF0000"/>
                </a:solidFill>
                <a:latin typeface="+mn-lt"/>
                <a:ea typeface="微软雅黑" pitchFamily="34" charset="-122"/>
              </a:rPr>
              <a:t>T</a:t>
            </a:r>
            <a:r>
              <a:rPr lang="en-US" altLang="zh-HK" sz="2800" dirty="0">
                <a:latin typeface="+mn-lt"/>
                <a:ea typeface="微软雅黑" pitchFamily="34" charset="-122"/>
              </a:rPr>
              <a:t>ool </a:t>
            </a:r>
            <a:r>
              <a:rPr lang="en-US" altLang="zh-HK" sz="2800" dirty="0">
                <a:solidFill>
                  <a:srgbClr val="FF0000"/>
                </a:solidFill>
                <a:latin typeface="+mn-lt"/>
                <a:ea typeface="微软雅黑" pitchFamily="34" charset="-122"/>
              </a:rPr>
              <a:t>K</a:t>
            </a:r>
            <a:r>
              <a:rPr lang="en-US" altLang="zh-HK" sz="2800" dirty="0">
                <a:latin typeface="+mn-lt"/>
                <a:ea typeface="微软雅黑" pitchFamily="34" charset="-122"/>
              </a:rPr>
              <a:t>it (Optional)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774870"/>
            <a:ext cx="3059832" cy="252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776342"/>
            <a:ext cx="3058047" cy="252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77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115616" y="1347614"/>
            <a:ext cx="6552728" cy="821705"/>
            <a:chOff x="1259632" y="1419622"/>
            <a:chExt cx="6552728" cy="821705"/>
          </a:xfrm>
        </p:grpSpPr>
        <p:sp>
          <p:nvSpPr>
            <p:cNvPr id="9" name="TextBox 8"/>
            <p:cNvSpPr txBox="1"/>
            <p:nvPr/>
          </p:nvSpPr>
          <p:spPr>
            <a:xfrm>
              <a:off x="1259633" y="1419622"/>
              <a:ext cx="2446375" cy="369332"/>
            </a:xfrm>
            <a:prstGeom prst="rect">
              <a:avLst/>
            </a:prstGeom>
            <a:noFill/>
          </p:spPr>
          <p:txBody>
            <a:bodyPr wrap="none" rtlCol="0">
              <a:spAutoFit/>
            </a:bodyPr>
            <a:lstStyle/>
            <a:p>
              <a:r>
                <a:rPr lang="en-US" altLang="zh-CN" b="1" dirty="0">
                  <a:solidFill>
                    <a:srgbClr val="A50000"/>
                  </a:solidFill>
                  <a:ea typeface="微软雅黑" pitchFamily="34" charset="-122"/>
                </a:rPr>
                <a:t>Standard Measurement</a:t>
              </a:r>
              <a:endParaRPr lang="zh-CN" altLang="en-US" b="1" dirty="0">
                <a:solidFill>
                  <a:srgbClr val="A50000"/>
                </a:solidFill>
                <a:ea typeface="微软雅黑" pitchFamily="34" charset="-122"/>
              </a:endParaRPr>
            </a:p>
          </p:txBody>
        </p:sp>
        <p:sp>
          <p:nvSpPr>
            <p:cNvPr id="10" name="矩形 9"/>
            <p:cNvSpPr/>
            <p:nvPr/>
          </p:nvSpPr>
          <p:spPr>
            <a:xfrm>
              <a:off x="1259632" y="1779662"/>
              <a:ext cx="6552728"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Finish one standard four-wheel positioning process set by the system, including selection of vehicle type, vehicle measurement, vehicle adjustment and user's data and printing function.</a:t>
              </a:r>
              <a:endParaRPr lang="zh-CN" altLang="en-US" sz="1200" dirty="0">
                <a:solidFill>
                  <a:schemeClr val="tx1">
                    <a:lumMod val="50000"/>
                    <a:lumOff val="50000"/>
                  </a:schemeClr>
                </a:solidFill>
                <a:ea typeface="华文中宋" pitchFamily="2" charset="-122"/>
              </a:endParaRPr>
            </a:p>
          </p:txBody>
        </p:sp>
      </p:grpSp>
      <p:grpSp>
        <p:nvGrpSpPr>
          <p:cNvPr id="5" name="组合 4"/>
          <p:cNvGrpSpPr/>
          <p:nvPr/>
        </p:nvGrpSpPr>
        <p:grpSpPr>
          <a:xfrm>
            <a:off x="1133898" y="2326109"/>
            <a:ext cx="6534446" cy="821705"/>
            <a:chOff x="1277914" y="2556942"/>
            <a:chExt cx="6534446" cy="821705"/>
          </a:xfrm>
        </p:grpSpPr>
        <p:sp>
          <p:nvSpPr>
            <p:cNvPr id="13" name="TextBox 12"/>
            <p:cNvSpPr txBox="1"/>
            <p:nvPr/>
          </p:nvSpPr>
          <p:spPr>
            <a:xfrm>
              <a:off x="1277915" y="2556942"/>
              <a:ext cx="2127634" cy="369332"/>
            </a:xfrm>
            <a:prstGeom prst="rect">
              <a:avLst/>
            </a:prstGeom>
            <a:noFill/>
          </p:spPr>
          <p:txBody>
            <a:bodyPr wrap="none" rtlCol="0">
              <a:spAutoFit/>
            </a:bodyPr>
            <a:lstStyle/>
            <a:p>
              <a:r>
                <a:rPr lang="en-US" altLang="zh-CN" b="1" dirty="0">
                  <a:solidFill>
                    <a:srgbClr val="A50000"/>
                  </a:solidFill>
                  <a:ea typeface="微软雅黑" pitchFamily="34" charset="-122"/>
                </a:rPr>
                <a:t>Quick Measurement</a:t>
              </a:r>
              <a:endParaRPr lang="zh-CN" altLang="en-US" b="1" dirty="0">
                <a:solidFill>
                  <a:srgbClr val="A50000"/>
                </a:solidFill>
                <a:ea typeface="微软雅黑" pitchFamily="34" charset="-122"/>
              </a:endParaRPr>
            </a:p>
          </p:txBody>
        </p:sp>
        <p:sp>
          <p:nvSpPr>
            <p:cNvPr id="14" name="矩形 13"/>
            <p:cNvSpPr/>
            <p:nvPr/>
          </p:nvSpPr>
          <p:spPr>
            <a:xfrm>
              <a:off x="1277914" y="2916982"/>
              <a:ext cx="6534446"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It can select some measurement functions individually, including four-wheel positioning, caster measurement, chassis parameters, and lifting adjusting.</a:t>
              </a:r>
              <a:endParaRPr lang="zh-CN" altLang="en-US" sz="1200" dirty="0">
                <a:solidFill>
                  <a:schemeClr val="tx1">
                    <a:lumMod val="50000"/>
                    <a:lumOff val="50000"/>
                  </a:schemeClr>
                </a:solidFill>
                <a:ea typeface="华文中宋" pitchFamily="2" charset="-122"/>
              </a:endParaRPr>
            </a:p>
          </p:txBody>
        </p:sp>
      </p:grpSp>
      <p:grpSp>
        <p:nvGrpSpPr>
          <p:cNvPr id="7" name="组合 6"/>
          <p:cNvGrpSpPr/>
          <p:nvPr/>
        </p:nvGrpSpPr>
        <p:grpSpPr>
          <a:xfrm>
            <a:off x="1115617" y="3302863"/>
            <a:ext cx="6552727" cy="637039"/>
            <a:chOff x="1115617" y="3075806"/>
            <a:chExt cx="6552727" cy="637039"/>
          </a:xfrm>
        </p:grpSpPr>
        <p:sp>
          <p:nvSpPr>
            <p:cNvPr id="15" name="TextBox 14"/>
            <p:cNvSpPr txBox="1"/>
            <p:nvPr/>
          </p:nvSpPr>
          <p:spPr>
            <a:xfrm>
              <a:off x="1115618" y="3075806"/>
              <a:ext cx="2175532" cy="369332"/>
            </a:xfrm>
            <a:prstGeom prst="rect">
              <a:avLst/>
            </a:prstGeom>
            <a:noFill/>
          </p:spPr>
          <p:txBody>
            <a:bodyPr wrap="none" rtlCol="0">
              <a:spAutoFit/>
            </a:bodyPr>
            <a:lstStyle/>
            <a:p>
              <a:r>
                <a:rPr lang="en-US" altLang="zh-CN" b="1" dirty="0">
                  <a:solidFill>
                    <a:srgbClr val="A50000"/>
                  </a:solidFill>
                  <a:ea typeface="微软雅黑" pitchFamily="34" charset="-122"/>
                </a:rPr>
                <a:t>Measurement Result</a:t>
              </a:r>
              <a:endParaRPr lang="zh-CN" altLang="en-US" b="1" dirty="0">
                <a:solidFill>
                  <a:srgbClr val="A50000"/>
                </a:solidFill>
                <a:ea typeface="微软雅黑" pitchFamily="34" charset="-122"/>
              </a:endParaRPr>
            </a:p>
          </p:txBody>
        </p:sp>
        <p:sp>
          <p:nvSpPr>
            <p:cNvPr id="16" name="矩形 15"/>
            <p:cNvSpPr/>
            <p:nvPr/>
          </p:nvSpPr>
          <p:spPr>
            <a:xfrm>
              <a:off x="1115617" y="3435846"/>
              <a:ext cx="6552727" cy="276999"/>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Display the measurement result, including fore-wheel positioning, rear adjust, front adjust.</a:t>
              </a:r>
              <a:endParaRPr lang="zh-CN" altLang="en-US" sz="1200" dirty="0">
                <a:solidFill>
                  <a:schemeClr val="tx1">
                    <a:lumMod val="50000"/>
                    <a:lumOff val="50000"/>
                  </a:schemeClr>
                </a:solidFill>
                <a:ea typeface="华文中宋" pitchFamily="2" charset="-122"/>
              </a:endParaRPr>
            </a:p>
          </p:txBody>
        </p:sp>
      </p:grpSp>
      <p:grpSp>
        <p:nvGrpSpPr>
          <p:cNvPr id="17" name="组合 16"/>
          <p:cNvGrpSpPr/>
          <p:nvPr/>
        </p:nvGrpSpPr>
        <p:grpSpPr>
          <a:xfrm>
            <a:off x="1133899" y="4049911"/>
            <a:ext cx="6534445" cy="637039"/>
            <a:chOff x="1115617" y="3075806"/>
            <a:chExt cx="6534445" cy="637039"/>
          </a:xfrm>
        </p:grpSpPr>
        <p:sp>
          <p:nvSpPr>
            <p:cNvPr id="18" name="TextBox 17"/>
            <p:cNvSpPr txBox="1"/>
            <p:nvPr/>
          </p:nvSpPr>
          <p:spPr>
            <a:xfrm>
              <a:off x="1115618" y="3075806"/>
              <a:ext cx="647421" cy="369332"/>
            </a:xfrm>
            <a:prstGeom prst="rect">
              <a:avLst/>
            </a:prstGeom>
            <a:noFill/>
          </p:spPr>
          <p:txBody>
            <a:bodyPr wrap="none" rtlCol="0">
              <a:spAutoFit/>
            </a:bodyPr>
            <a:lstStyle/>
            <a:p>
              <a:r>
                <a:rPr lang="en-US" altLang="zh-CN" b="1" dirty="0">
                  <a:solidFill>
                    <a:srgbClr val="A50000"/>
                  </a:solidFill>
                  <a:ea typeface="微软雅黑" pitchFamily="34" charset="-122"/>
                </a:rPr>
                <a:t>Print</a:t>
              </a:r>
              <a:endParaRPr lang="zh-CN" altLang="en-US" b="1" dirty="0">
                <a:solidFill>
                  <a:srgbClr val="A50000"/>
                </a:solidFill>
                <a:ea typeface="微软雅黑" pitchFamily="34" charset="-122"/>
              </a:endParaRPr>
            </a:p>
          </p:txBody>
        </p:sp>
        <p:sp>
          <p:nvSpPr>
            <p:cNvPr id="19" name="矩形 18"/>
            <p:cNvSpPr/>
            <p:nvPr/>
          </p:nvSpPr>
          <p:spPr>
            <a:xfrm>
              <a:off x="1115617" y="3435846"/>
              <a:ext cx="6534445" cy="276999"/>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Show and print the reports.</a:t>
              </a:r>
              <a:endParaRPr lang="zh-CN" altLang="en-US" sz="1200" dirty="0">
                <a:solidFill>
                  <a:schemeClr val="tx1">
                    <a:lumMod val="50000"/>
                    <a:lumOff val="50000"/>
                  </a:schemeClr>
                </a:solidFill>
                <a:ea typeface="华文中宋" pitchFamily="2" charset="-122"/>
              </a:endParaRPr>
            </a:p>
          </p:txBody>
        </p:sp>
      </p:grpSp>
      <p:sp>
        <p:nvSpPr>
          <p:cNvPr id="20" name="標題 1">
            <a:extLst>
              <a:ext uri="{FF2B5EF4-FFF2-40B4-BE49-F238E27FC236}">
                <a16:creationId xmlns:a16="http://schemas.microsoft.com/office/drawing/2014/main" id="{529E2F87-694B-4FEA-96E0-2BB9F5249143}"/>
              </a:ext>
            </a:extLst>
          </p:cNvPr>
          <p:cNvSpPr txBox="1"/>
          <p:nvPr/>
        </p:nvSpPr>
        <p:spPr>
          <a:xfrm>
            <a:off x="683568" y="719499"/>
            <a:ext cx="2880320"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M</a:t>
            </a:r>
            <a:r>
              <a:rPr lang="en-US" altLang="zh-HK" sz="2800" dirty="0">
                <a:latin typeface="+mn-lt"/>
                <a:ea typeface="微软雅黑" pitchFamily="34" charset="-122"/>
              </a:rPr>
              <a:t>ain </a:t>
            </a:r>
            <a:r>
              <a:rPr lang="en-US" altLang="zh-HK" sz="2800" dirty="0">
                <a:solidFill>
                  <a:srgbClr val="FF0000"/>
                </a:solidFill>
                <a:latin typeface="+mn-lt"/>
                <a:ea typeface="微软雅黑" pitchFamily="34" charset="-122"/>
              </a:rPr>
              <a:t>F</a:t>
            </a:r>
            <a:r>
              <a:rPr lang="en-US" altLang="zh-HK" sz="2800" dirty="0">
                <a:latin typeface="+mn-lt"/>
                <a:ea typeface="微软雅黑" pitchFamily="34" charset="-122"/>
              </a:rPr>
              <a:t>unctions</a:t>
            </a:r>
          </a:p>
        </p:txBody>
      </p:sp>
    </p:spTree>
    <p:extLst>
      <p:ext uri="{BB962C8B-B14F-4D97-AF65-F5344CB8AC3E}">
        <p14:creationId xmlns:p14="http://schemas.microsoft.com/office/powerpoint/2010/main" val="358081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59632" y="1347614"/>
            <a:ext cx="6768752" cy="821705"/>
            <a:chOff x="1475656" y="1275606"/>
            <a:chExt cx="6768752" cy="821705"/>
          </a:xfrm>
        </p:grpSpPr>
        <p:sp>
          <p:nvSpPr>
            <p:cNvPr id="17" name="TextBox 16"/>
            <p:cNvSpPr txBox="1"/>
            <p:nvPr/>
          </p:nvSpPr>
          <p:spPr>
            <a:xfrm>
              <a:off x="1475656" y="1275606"/>
              <a:ext cx="1408271" cy="369332"/>
            </a:xfrm>
            <a:prstGeom prst="rect">
              <a:avLst/>
            </a:prstGeom>
            <a:noFill/>
          </p:spPr>
          <p:txBody>
            <a:bodyPr wrap="none" rtlCol="0">
              <a:spAutoFit/>
            </a:bodyPr>
            <a:lstStyle/>
            <a:p>
              <a:r>
                <a:rPr lang="en-US" altLang="zh-CN" b="1" dirty="0">
                  <a:solidFill>
                    <a:srgbClr val="A50000"/>
                  </a:solidFill>
                  <a:ea typeface="微软雅黑" pitchFamily="34" charset="-122"/>
                </a:rPr>
                <a:t>Units Setting</a:t>
              </a:r>
              <a:endParaRPr lang="zh-CN" altLang="en-US" b="1" dirty="0">
                <a:solidFill>
                  <a:srgbClr val="A50000"/>
                </a:solidFill>
                <a:ea typeface="微软雅黑" pitchFamily="34" charset="-122"/>
              </a:endParaRPr>
            </a:p>
          </p:txBody>
        </p:sp>
        <p:sp>
          <p:nvSpPr>
            <p:cNvPr id="18" name="矩形 17"/>
            <p:cNvSpPr/>
            <p:nvPr/>
          </p:nvSpPr>
          <p:spPr>
            <a:xfrm>
              <a:off x="1475656" y="1635646"/>
              <a:ext cx="6768752"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The user can select proper detection unit according to the user’s habit and requirements of vehicle manufacturer.</a:t>
              </a:r>
              <a:endParaRPr lang="zh-CN" altLang="en-US" sz="1200" dirty="0">
                <a:solidFill>
                  <a:schemeClr val="tx1">
                    <a:lumMod val="50000"/>
                    <a:lumOff val="50000"/>
                  </a:schemeClr>
                </a:solidFill>
                <a:ea typeface="华文中宋" pitchFamily="2" charset="-122"/>
              </a:endParaRPr>
            </a:p>
          </p:txBody>
        </p:sp>
      </p:grpSp>
      <p:grpSp>
        <p:nvGrpSpPr>
          <p:cNvPr id="6" name="组合 5"/>
          <p:cNvGrpSpPr/>
          <p:nvPr/>
        </p:nvGrpSpPr>
        <p:grpSpPr>
          <a:xfrm>
            <a:off x="1259632" y="2283718"/>
            <a:ext cx="6768752" cy="637039"/>
            <a:chOff x="1475656" y="2123153"/>
            <a:chExt cx="6768752" cy="637039"/>
          </a:xfrm>
        </p:grpSpPr>
        <p:sp>
          <p:nvSpPr>
            <p:cNvPr id="19" name="TextBox 18"/>
            <p:cNvSpPr txBox="1"/>
            <p:nvPr/>
          </p:nvSpPr>
          <p:spPr>
            <a:xfrm>
              <a:off x="1475656" y="2123153"/>
              <a:ext cx="1883464" cy="369332"/>
            </a:xfrm>
            <a:prstGeom prst="rect">
              <a:avLst/>
            </a:prstGeom>
            <a:noFill/>
          </p:spPr>
          <p:txBody>
            <a:bodyPr wrap="none" rtlCol="0">
              <a:spAutoFit/>
            </a:bodyPr>
            <a:lstStyle/>
            <a:p>
              <a:r>
                <a:rPr lang="en-US" altLang="zh-CN" b="1" dirty="0">
                  <a:solidFill>
                    <a:srgbClr val="A50000"/>
                  </a:solidFill>
                  <a:ea typeface="微软雅黑" pitchFamily="34" charset="-122"/>
                </a:rPr>
                <a:t>Store Information</a:t>
              </a:r>
              <a:endParaRPr lang="zh-CN" altLang="en-US" b="1" dirty="0">
                <a:solidFill>
                  <a:srgbClr val="A50000"/>
                </a:solidFill>
                <a:ea typeface="微软雅黑" pitchFamily="34" charset="-122"/>
              </a:endParaRPr>
            </a:p>
          </p:txBody>
        </p:sp>
        <p:sp>
          <p:nvSpPr>
            <p:cNvPr id="20" name="矩形 19"/>
            <p:cNvSpPr/>
            <p:nvPr/>
          </p:nvSpPr>
          <p:spPr>
            <a:xfrm>
              <a:off x="1475656" y="2483193"/>
              <a:ext cx="6768752" cy="276999"/>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It used to set the store information , and they will be displayed in the report.</a:t>
              </a:r>
              <a:endParaRPr lang="zh-CN" altLang="en-US" sz="1200" dirty="0">
                <a:solidFill>
                  <a:schemeClr val="tx1">
                    <a:lumMod val="50000"/>
                    <a:lumOff val="50000"/>
                  </a:schemeClr>
                </a:solidFill>
                <a:ea typeface="华文中宋" pitchFamily="2" charset="-122"/>
              </a:endParaRPr>
            </a:p>
          </p:txBody>
        </p:sp>
      </p:grpSp>
      <p:grpSp>
        <p:nvGrpSpPr>
          <p:cNvPr id="5" name="组合 4"/>
          <p:cNvGrpSpPr/>
          <p:nvPr/>
        </p:nvGrpSpPr>
        <p:grpSpPr>
          <a:xfrm>
            <a:off x="1259632" y="3033415"/>
            <a:ext cx="6768752" cy="821705"/>
            <a:chOff x="1475656" y="2987249"/>
            <a:chExt cx="6768752" cy="821705"/>
          </a:xfrm>
        </p:grpSpPr>
        <p:sp>
          <p:nvSpPr>
            <p:cNvPr id="21" name="TextBox 20"/>
            <p:cNvSpPr txBox="1"/>
            <p:nvPr/>
          </p:nvSpPr>
          <p:spPr>
            <a:xfrm>
              <a:off x="1475656" y="2987249"/>
              <a:ext cx="1809726" cy="369332"/>
            </a:xfrm>
            <a:prstGeom prst="rect">
              <a:avLst/>
            </a:prstGeom>
            <a:noFill/>
          </p:spPr>
          <p:txBody>
            <a:bodyPr wrap="none" rtlCol="0">
              <a:spAutoFit/>
            </a:bodyPr>
            <a:lstStyle/>
            <a:p>
              <a:r>
                <a:rPr lang="en-US" altLang="zh-CN" b="1" dirty="0">
                  <a:solidFill>
                    <a:srgbClr val="A50000"/>
                  </a:solidFill>
                  <a:ea typeface="微软雅黑" pitchFamily="34" charset="-122"/>
                </a:rPr>
                <a:t>Language Setting</a:t>
              </a:r>
              <a:endParaRPr lang="zh-CN" altLang="en-US" b="1" dirty="0">
                <a:solidFill>
                  <a:srgbClr val="A50000"/>
                </a:solidFill>
                <a:ea typeface="微软雅黑" pitchFamily="34" charset="-122"/>
              </a:endParaRPr>
            </a:p>
          </p:txBody>
        </p:sp>
        <p:sp>
          <p:nvSpPr>
            <p:cNvPr id="22" name="矩形 21"/>
            <p:cNvSpPr/>
            <p:nvPr/>
          </p:nvSpPr>
          <p:spPr>
            <a:xfrm>
              <a:off x="1475656" y="3347289"/>
              <a:ext cx="6768752"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The user can select their preferred language, after the software is restarted, the prompt words appearing are just the one you set.</a:t>
              </a:r>
              <a:endParaRPr lang="zh-CN" altLang="en-US" sz="1200" dirty="0">
                <a:solidFill>
                  <a:schemeClr val="tx1">
                    <a:lumMod val="50000"/>
                    <a:lumOff val="50000"/>
                  </a:schemeClr>
                </a:solidFill>
                <a:ea typeface="华文中宋" pitchFamily="2" charset="-122"/>
              </a:endParaRPr>
            </a:p>
          </p:txBody>
        </p:sp>
      </p:grpSp>
      <p:grpSp>
        <p:nvGrpSpPr>
          <p:cNvPr id="4" name="组合 3"/>
          <p:cNvGrpSpPr/>
          <p:nvPr/>
        </p:nvGrpSpPr>
        <p:grpSpPr>
          <a:xfrm>
            <a:off x="1259632" y="3964003"/>
            <a:ext cx="6768752" cy="821705"/>
            <a:chOff x="1475656" y="4006394"/>
            <a:chExt cx="6768752" cy="821705"/>
          </a:xfrm>
        </p:grpSpPr>
        <p:sp>
          <p:nvSpPr>
            <p:cNvPr id="23" name="TextBox 22"/>
            <p:cNvSpPr txBox="1"/>
            <p:nvPr/>
          </p:nvSpPr>
          <p:spPr>
            <a:xfrm>
              <a:off x="1475656" y="4006394"/>
              <a:ext cx="2060885" cy="369332"/>
            </a:xfrm>
            <a:prstGeom prst="rect">
              <a:avLst/>
            </a:prstGeom>
            <a:noFill/>
          </p:spPr>
          <p:txBody>
            <a:bodyPr wrap="none" rtlCol="0">
              <a:spAutoFit/>
            </a:bodyPr>
            <a:lstStyle/>
            <a:p>
              <a:r>
                <a:rPr lang="en-US" altLang="zh-CN" b="1" dirty="0">
                  <a:solidFill>
                    <a:srgbClr val="A50000"/>
                  </a:solidFill>
                  <a:ea typeface="微软雅黑" pitchFamily="34" charset="-122"/>
                </a:rPr>
                <a:t>System Information</a:t>
              </a:r>
              <a:endParaRPr lang="zh-CN" altLang="en-US" b="1" dirty="0">
                <a:solidFill>
                  <a:srgbClr val="A50000"/>
                </a:solidFill>
                <a:ea typeface="微软雅黑" pitchFamily="34" charset="-122"/>
              </a:endParaRPr>
            </a:p>
          </p:txBody>
        </p:sp>
        <p:sp>
          <p:nvSpPr>
            <p:cNvPr id="24" name="矩形 23"/>
            <p:cNvSpPr/>
            <p:nvPr/>
          </p:nvSpPr>
          <p:spPr>
            <a:xfrm>
              <a:off x="1475656" y="4366434"/>
              <a:ext cx="6768752" cy="461665"/>
            </a:xfrm>
            <a:prstGeom prst="rect">
              <a:avLst/>
            </a:prstGeom>
          </p:spPr>
          <p:txBody>
            <a:bodyPr wrap="square">
              <a:spAutoFit/>
            </a:bodyPr>
            <a:lstStyle/>
            <a:p>
              <a:r>
                <a:rPr lang="en-US" altLang="zh-CN" sz="1200" dirty="0">
                  <a:solidFill>
                    <a:schemeClr val="tx1">
                      <a:lumMod val="50000"/>
                      <a:lumOff val="50000"/>
                    </a:schemeClr>
                  </a:solidFill>
                  <a:ea typeface="华文中宋" pitchFamily="2" charset="-122"/>
                </a:rPr>
                <a:t>System information actually includes software version, aligner version, software ID, software KEY-CODE, production date, expiration date, valid days, aligner version upgrade code and administrator code. </a:t>
              </a:r>
              <a:endParaRPr lang="zh-CN" altLang="en-US" sz="1200" dirty="0">
                <a:solidFill>
                  <a:schemeClr val="tx1">
                    <a:lumMod val="50000"/>
                    <a:lumOff val="50000"/>
                  </a:schemeClr>
                </a:solidFill>
                <a:ea typeface="华文中宋" pitchFamily="2" charset="-122"/>
              </a:endParaRPr>
            </a:p>
          </p:txBody>
        </p:sp>
      </p:grpSp>
      <p:sp>
        <p:nvSpPr>
          <p:cNvPr id="15" name="標題 1">
            <a:extLst>
              <a:ext uri="{FF2B5EF4-FFF2-40B4-BE49-F238E27FC236}">
                <a16:creationId xmlns:a16="http://schemas.microsoft.com/office/drawing/2014/main" id="{529E2F87-694B-4FEA-96E0-2BB9F5249143}"/>
              </a:ext>
            </a:extLst>
          </p:cNvPr>
          <p:cNvSpPr txBox="1"/>
          <p:nvPr/>
        </p:nvSpPr>
        <p:spPr>
          <a:xfrm>
            <a:off x="683568" y="719499"/>
            <a:ext cx="3456384" cy="484099"/>
          </a:xfrm>
          <a:prstGeom prst="rect">
            <a:avLst/>
          </a:prstGeom>
        </p:spPr>
        <p:txBody>
          <a:bodyPr anchor="ctr"/>
          <a:lstStyle>
            <a:defPPr>
              <a:defRPr lang="zh-HK"/>
            </a:defPPr>
            <a:lvl1pPr defTabSz="914400" eaLnBrk="1" fontAlgn="auto" latinLnBrk="0" hangingPunct="1">
              <a:lnSpc>
                <a:spcPct val="90000"/>
              </a:lnSpc>
              <a:spcAft>
                <a:spcPts val="0"/>
              </a:spcAft>
              <a:buNone/>
              <a:defRPr sz="2520" b="1">
                <a:ln>
                  <a:solidFill>
                    <a:schemeClr val="tx2">
                      <a:alpha val="50000"/>
                    </a:schemeClr>
                  </a:solidFill>
                </a:ln>
                <a:latin typeface="黑体" panose="02010609060101010101" pitchFamily="49" charset="-122"/>
                <a:ea typeface="黑体" panose="02010609060101010101" pitchFamily="49" charset="-122"/>
                <a:cs typeface="+mj-cs"/>
              </a:defRPr>
            </a:lvl1pPr>
          </a:lstStyle>
          <a:p>
            <a:r>
              <a:rPr lang="en-US" altLang="zh-HK" sz="2800" dirty="0">
                <a:solidFill>
                  <a:srgbClr val="FF0000"/>
                </a:solidFill>
                <a:latin typeface="+mn-lt"/>
                <a:ea typeface="微软雅黑" pitchFamily="34" charset="-122"/>
              </a:rPr>
              <a:t>S</a:t>
            </a:r>
            <a:r>
              <a:rPr lang="en-US" altLang="zh-HK" sz="2800" dirty="0">
                <a:latin typeface="+mn-lt"/>
                <a:ea typeface="微软雅黑" pitchFamily="34" charset="-122"/>
              </a:rPr>
              <a:t>ystem </a:t>
            </a:r>
            <a:r>
              <a:rPr lang="en-US" altLang="zh-HK" sz="2800" dirty="0">
                <a:solidFill>
                  <a:srgbClr val="FF0000"/>
                </a:solidFill>
                <a:latin typeface="+mn-lt"/>
                <a:ea typeface="微软雅黑" pitchFamily="34" charset="-122"/>
              </a:rPr>
              <a:t>M</a:t>
            </a:r>
            <a:r>
              <a:rPr lang="en-US" altLang="zh-HK" sz="2800" dirty="0">
                <a:latin typeface="+mn-lt"/>
                <a:ea typeface="微软雅黑" pitchFamily="34" charset="-122"/>
              </a:rPr>
              <a:t>anagement</a:t>
            </a:r>
          </a:p>
        </p:txBody>
      </p:sp>
    </p:spTree>
    <p:extLst>
      <p:ext uri="{BB962C8B-B14F-4D97-AF65-F5344CB8AC3E}">
        <p14:creationId xmlns:p14="http://schemas.microsoft.com/office/powerpoint/2010/main" val="2046414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3219</TotalTime>
  <Words>743</Words>
  <Application>Microsoft Office PowerPoint</Application>
  <PresentationFormat>On-screen Show (16:9)</PresentationFormat>
  <Paragraphs>111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唐颖</dc:creator>
  <cp:lastModifiedBy>Unknown User</cp:lastModifiedBy>
  <cp:revision>164</cp:revision>
  <dcterms:created xsi:type="dcterms:W3CDTF">2019-05-23T07:28:44Z</dcterms:created>
  <dcterms:modified xsi:type="dcterms:W3CDTF">2022-01-25T06:33:28Z</dcterms:modified>
</cp:coreProperties>
</file>